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330" r:id="rId5"/>
    <p:sldId id="381" r:id="rId6"/>
    <p:sldId id="384" r:id="rId7"/>
    <p:sldId id="386" r:id="rId8"/>
    <p:sldId id="387" r:id="rId9"/>
    <p:sldId id="389" r:id="rId10"/>
    <p:sldId id="388" r:id="rId11"/>
    <p:sldId id="390" r:id="rId12"/>
    <p:sldId id="391" r:id="rId13"/>
    <p:sldId id="392" r:id="rId14"/>
    <p:sldId id="393" r:id="rId15"/>
    <p:sldId id="394" r:id="rId16"/>
    <p:sldId id="395" r:id="rId17"/>
    <p:sldId id="398" r:id="rId18"/>
    <p:sldId id="397" r:id="rId19"/>
    <p:sldId id="396" r:id="rId20"/>
    <p:sldId id="399" r:id="rId21"/>
    <p:sldId id="402" r:id="rId22"/>
    <p:sldId id="401" r:id="rId23"/>
    <p:sldId id="40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F4F4F4"/>
    <a:srgbClr val="6A3E0F"/>
    <a:srgbClr val="CC0000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8EF86-C896-C84F-F90F-5996187467B5}" v="9" dt="2020-03-27T15:39:14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7" autoAdjust="0"/>
    <p:restoredTop sz="93546" autoAdjust="0"/>
  </p:normalViewPr>
  <p:slideViewPr>
    <p:cSldViewPr snapToGrid="0">
      <p:cViewPr varScale="1">
        <p:scale>
          <a:sx n="65" d="100"/>
          <a:sy n="65" d="100"/>
        </p:scale>
        <p:origin x="6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Toma" userId="S::elena@bna.org.uk::275890a2-8b43-4638-9afe-17119bcb5b5f" providerId="AD" clId="Web-{3B68EF86-C896-C84F-F90F-5996187467B5}"/>
    <pc:docChg chg="modSld">
      <pc:chgData name="Elena Toma" userId="S::elena@bna.org.uk::275890a2-8b43-4638-9afe-17119bcb5b5f" providerId="AD" clId="Web-{3B68EF86-C896-C84F-F90F-5996187467B5}" dt="2020-03-27T15:39:14.553" v="7"/>
      <pc:docMkLst>
        <pc:docMk/>
      </pc:docMkLst>
      <pc:sldChg chg="addSp delSp modSp">
        <pc:chgData name="Elena Toma" userId="S::elena@bna.org.uk::275890a2-8b43-4638-9afe-17119bcb5b5f" providerId="AD" clId="Web-{3B68EF86-C896-C84F-F90F-5996187467B5}" dt="2020-03-27T15:39:14.553" v="7"/>
        <pc:sldMkLst>
          <pc:docMk/>
          <pc:sldMk cId="3766643612" sldId="330"/>
        </pc:sldMkLst>
        <pc:spChg chg="add del mod">
          <ac:chgData name="Elena Toma" userId="S::elena@bna.org.uk::275890a2-8b43-4638-9afe-17119bcb5b5f" providerId="AD" clId="Web-{3B68EF86-C896-C84F-F90F-5996187467B5}" dt="2020-03-27T15:39:14.553" v="7"/>
          <ac:spMkLst>
            <pc:docMk/>
            <pc:sldMk cId="3766643612" sldId="330"/>
            <ac:spMk id="2" creationId="{D9CE67AD-6484-4E2C-AADC-8D70956E9714}"/>
          </ac:spMkLst>
        </pc:spChg>
        <pc:spChg chg="mod">
          <ac:chgData name="Elena Toma" userId="S::elena@bna.org.uk::275890a2-8b43-4638-9afe-17119bcb5b5f" providerId="AD" clId="Web-{3B68EF86-C896-C84F-F90F-5996187467B5}" dt="2020-03-27T15:38:57.490" v="0" actId="1076"/>
          <ac:spMkLst>
            <pc:docMk/>
            <pc:sldMk cId="3766643612" sldId="330"/>
            <ac:spMk id="9" creationId="{B66CB2CC-7685-4D20-B1D9-2C614A8960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E196-D126-44C4-A2FD-EFA15448B4AF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340D-D755-49E8-96A2-E79A0974D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3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8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4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8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07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0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84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73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1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6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9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0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7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0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5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1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2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340D-D755-49E8-96A2-E79A0974D7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6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0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2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8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8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4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162C-7140-495C-9286-6699DDBE3DD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0D3B-1CAB-4902-949B-E78B0CD9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0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6CB2CC-7685-4D20-B1D9-2C614A896057}"/>
              </a:ext>
            </a:extLst>
          </p:cNvPr>
          <p:cNvSpPr/>
          <p:nvPr/>
        </p:nvSpPr>
        <p:spPr>
          <a:xfrm>
            <a:off x="2441370" y="2606223"/>
            <a:ext cx="7821372" cy="207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8000" kern="1400" dirty="0">
                <a:solidFill>
                  <a:srgbClr val="434343"/>
                </a:solidFill>
                <a:latin typeface="+mj-lt"/>
              </a:rPr>
              <a:t>How are </a:t>
            </a:r>
            <a:br>
              <a:rPr lang="en-GB" sz="8000" kern="1400" dirty="0">
                <a:solidFill>
                  <a:srgbClr val="434343"/>
                </a:solidFill>
                <a:latin typeface="+mj-lt"/>
              </a:rPr>
            </a:br>
            <a:r>
              <a:rPr lang="en-GB" sz="88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8000" kern="1400" dirty="0">
                <a:solidFill>
                  <a:srgbClr val="434343"/>
                </a:solidFill>
                <a:latin typeface="+mj-lt"/>
              </a:rPr>
              <a:t> made?</a:t>
            </a:r>
            <a:endParaRPr lang="en-GB" sz="40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0D592-087A-466F-90BA-9CC71C13A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4" y="390284"/>
            <a:ext cx="1889241" cy="18042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BDCB8-E024-4193-9B27-80D7A5CCB0F8}"/>
              </a:ext>
            </a:extLst>
          </p:cNvPr>
          <p:cNvSpPr/>
          <p:nvPr/>
        </p:nvSpPr>
        <p:spPr>
          <a:xfrm>
            <a:off x="441375" y="6019384"/>
            <a:ext cx="23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'Presenter 1'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242FEA-A42B-4BE1-9548-E6AF6066AAD9}"/>
              </a:ext>
            </a:extLst>
          </p:cNvPr>
          <p:cNvSpPr/>
          <p:nvPr/>
        </p:nvSpPr>
        <p:spPr>
          <a:xfrm>
            <a:off x="9599458" y="6019384"/>
            <a:ext cx="234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C00000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'Presenter 2' </a:t>
            </a:r>
            <a:endParaRPr lang="en-GB" sz="3200" dirty="0">
              <a:solidFill>
                <a:srgbClr val="C00000"/>
              </a:solidFill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7C8E5-135B-4F33-8792-8C6E455287E7}"/>
              </a:ext>
            </a:extLst>
          </p:cNvPr>
          <p:cNvSpPr txBox="1"/>
          <p:nvPr/>
        </p:nvSpPr>
        <p:spPr>
          <a:xfrm>
            <a:off x="1445516" y="169686"/>
            <a:ext cx="343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434343"/>
                </a:solidFill>
                <a:latin typeface="+mj-lt"/>
              </a:rPr>
              <a:t>This activity has been supported </a:t>
            </a:r>
            <a:br>
              <a:rPr lang="en-GB" dirty="0">
                <a:solidFill>
                  <a:srgbClr val="434343"/>
                </a:solidFill>
                <a:latin typeface="+mj-lt"/>
              </a:rPr>
            </a:br>
            <a:r>
              <a:rPr lang="en-GB" dirty="0">
                <a:solidFill>
                  <a:srgbClr val="434343"/>
                </a:solidFill>
                <a:latin typeface="+mj-lt"/>
              </a:rPr>
              <a:t>by a grant from Roche Products Ltd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13B35E-0343-4495-AB1A-C32586CAF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8" y="128016"/>
            <a:ext cx="1323982" cy="7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F67028-4843-491C-AC11-F1E6ECD97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339" y="3047598"/>
            <a:ext cx="3600000" cy="11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5F56-586D-43EE-91E7-87621AC2D065}"/>
              </a:ext>
            </a:extLst>
          </p:cNvPr>
          <p:cNvSpPr txBox="1"/>
          <p:nvPr/>
        </p:nvSpPr>
        <p:spPr>
          <a:xfrm>
            <a:off x="10140271" y="165057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44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166911" y="1835672"/>
            <a:ext cx="4582793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4. Lorry Driver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4982308" y="1889148"/>
            <a:ext cx="7101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does the Lorry Driver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5341805" y="4480656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Delivers the medicine to the pharmacist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5341805" y="3702529"/>
            <a:ext cx="6645281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What does the Lorry Driver do?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66E40-9904-4502-BCD0-36282FA8A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1" y="3361766"/>
            <a:ext cx="4890144" cy="26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5F56-586D-43EE-91E7-87621AC2D065}"/>
              </a:ext>
            </a:extLst>
          </p:cNvPr>
          <p:cNvSpPr txBox="1"/>
          <p:nvPr/>
        </p:nvSpPr>
        <p:spPr>
          <a:xfrm>
            <a:off x="10140271" y="165057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1B13B-4A41-4361-A483-11AABD3AEC04}"/>
              </a:ext>
            </a:extLst>
          </p:cNvPr>
          <p:cNvSpPr txBox="1"/>
          <p:nvPr/>
        </p:nvSpPr>
        <p:spPr>
          <a:xfrm>
            <a:off x="3549591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15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166911" y="1835672"/>
            <a:ext cx="5656228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5. Factory Worker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6241116" y="1818560"/>
            <a:ext cx="5950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does the Factory Worker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4218975" y="4480656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Makes the medicine in large amounts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4218975" y="3633488"/>
            <a:ext cx="7359259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What does the Factory Worker do?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4921BE-C29C-4AC9-81EC-A82EC68EC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1505269" y="2650510"/>
            <a:ext cx="2071648" cy="39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5F56-586D-43EE-91E7-87621AC2D065}"/>
              </a:ext>
            </a:extLst>
          </p:cNvPr>
          <p:cNvSpPr txBox="1"/>
          <p:nvPr/>
        </p:nvSpPr>
        <p:spPr>
          <a:xfrm>
            <a:off x="10140271" y="165057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1B13B-4A41-4361-A483-11AABD3AEC04}"/>
              </a:ext>
            </a:extLst>
          </p:cNvPr>
          <p:cNvSpPr txBox="1"/>
          <p:nvPr/>
        </p:nvSpPr>
        <p:spPr>
          <a:xfrm>
            <a:off x="3549591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1BBB9-ADC0-43E0-922A-50B00D59BFC1}"/>
              </a:ext>
            </a:extLst>
          </p:cNvPr>
          <p:cNvSpPr txBox="1"/>
          <p:nvPr/>
        </p:nvSpPr>
        <p:spPr>
          <a:xfrm>
            <a:off x="6959759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33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166911" y="1835672"/>
            <a:ext cx="5372689" cy="1584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6. Testing Team /</a:t>
            </a:r>
          </a:p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Clinical Trials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6241116" y="1853080"/>
            <a:ext cx="6009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 the testing team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5275766" y="4123644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Make sure the medicine is safe </a:t>
            </a:r>
            <a:br>
              <a:rPr lang="en-GB" sz="3200" kern="1400" dirty="0">
                <a:solidFill>
                  <a:srgbClr val="434343"/>
                </a:solidFill>
                <a:latin typeface="+mj-lt"/>
              </a:rPr>
            </a:b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for humans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5211344" y="3435316"/>
            <a:ext cx="6339749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What do the testing team do?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2DFE2-5214-40AE-BB2A-D6DC8F0C5F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553255" y="3419952"/>
            <a:ext cx="4290073" cy="34039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5F65D-5EAD-4F13-A003-7CCF6F0A19D6}"/>
              </a:ext>
            </a:extLst>
          </p:cNvPr>
          <p:cNvSpPr/>
          <p:nvPr/>
        </p:nvSpPr>
        <p:spPr>
          <a:xfrm>
            <a:off x="5275766" y="5139548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Make sure the medicine works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C9611-48C8-4E1B-801C-6009CD356E77}"/>
              </a:ext>
            </a:extLst>
          </p:cNvPr>
          <p:cNvSpPr/>
          <p:nvPr/>
        </p:nvSpPr>
        <p:spPr>
          <a:xfrm>
            <a:off x="5275766" y="5663009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Work out how much medicine is needed and when it should be taken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4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5F56-586D-43EE-91E7-87621AC2D065}"/>
              </a:ext>
            </a:extLst>
          </p:cNvPr>
          <p:cNvSpPr txBox="1"/>
          <p:nvPr/>
        </p:nvSpPr>
        <p:spPr>
          <a:xfrm>
            <a:off x="10140271" y="165057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1B13B-4A41-4361-A483-11AABD3AEC04}"/>
              </a:ext>
            </a:extLst>
          </p:cNvPr>
          <p:cNvSpPr txBox="1"/>
          <p:nvPr/>
        </p:nvSpPr>
        <p:spPr>
          <a:xfrm>
            <a:off x="3549591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1BBB9-ADC0-43E0-922A-50B00D59BFC1}"/>
              </a:ext>
            </a:extLst>
          </p:cNvPr>
          <p:cNvSpPr txBox="1"/>
          <p:nvPr/>
        </p:nvSpPr>
        <p:spPr>
          <a:xfrm>
            <a:off x="6959759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26264-B499-4C2F-BF88-A02766D79D59}"/>
              </a:ext>
            </a:extLst>
          </p:cNvPr>
          <p:cNvSpPr txBox="1"/>
          <p:nvPr/>
        </p:nvSpPr>
        <p:spPr>
          <a:xfrm>
            <a:off x="3666569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07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  <p:bldP spid="23" grpId="0"/>
      <p:bldP spid="25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832541" y="1853080"/>
            <a:ext cx="3518079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7. Scientist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5682587" y="1853080"/>
            <a:ext cx="6468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 scientists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5604022" y="3876181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Investigate what causes diseases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5539600" y="2957942"/>
            <a:ext cx="4845942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What do scientists do?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7B173-77AE-4A95-8430-0327D9972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2" r="9162" b="18016"/>
          <a:stretch/>
        </p:blipFill>
        <p:spPr>
          <a:xfrm>
            <a:off x="132121" y="2749924"/>
            <a:ext cx="4845942" cy="34767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5D3ED7-0033-4A8F-B2FC-3A40E1D821AE}"/>
              </a:ext>
            </a:extLst>
          </p:cNvPr>
          <p:cNvSpPr/>
          <p:nvPr/>
        </p:nvSpPr>
        <p:spPr>
          <a:xfrm>
            <a:off x="5604022" y="4512804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Investigate what causes pain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494BC-2374-46C0-8390-3517F70FAFDC}"/>
              </a:ext>
            </a:extLst>
          </p:cNvPr>
          <p:cNvSpPr/>
          <p:nvPr/>
        </p:nvSpPr>
        <p:spPr>
          <a:xfrm>
            <a:off x="5604022" y="5149427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Make medicines to stop diseases </a:t>
            </a:r>
            <a:br>
              <a:rPr lang="en-GB" sz="3200" kern="1400" dirty="0">
                <a:solidFill>
                  <a:srgbClr val="434343"/>
                </a:solidFill>
                <a:latin typeface="+mj-lt"/>
              </a:rPr>
            </a:b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and pain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5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374138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5F56-586D-43EE-91E7-87621AC2D065}"/>
              </a:ext>
            </a:extLst>
          </p:cNvPr>
          <p:cNvSpPr txBox="1"/>
          <p:nvPr/>
        </p:nvSpPr>
        <p:spPr>
          <a:xfrm>
            <a:off x="10140271" y="165057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1B13B-4A41-4361-A483-11AABD3AEC04}"/>
              </a:ext>
            </a:extLst>
          </p:cNvPr>
          <p:cNvSpPr txBox="1"/>
          <p:nvPr/>
        </p:nvSpPr>
        <p:spPr>
          <a:xfrm>
            <a:off x="3549591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1BBB9-ADC0-43E0-922A-50B00D59BFC1}"/>
              </a:ext>
            </a:extLst>
          </p:cNvPr>
          <p:cNvSpPr txBox="1"/>
          <p:nvPr/>
        </p:nvSpPr>
        <p:spPr>
          <a:xfrm>
            <a:off x="6959759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26264-B499-4C2F-BF88-A02766D79D59}"/>
              </a:ext>
            </a:extLst>
          </p:cNvPr>
          <p:cNvSpPr txBox="1"/>
          <p:nvPr/>
        </p:nvSpPr>
        <p:spPr>
          <a:xfrm>
            <a:off x="3666569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7A073-9DA0-471A-B458-B37E6087F286}"/>
              </a:ext>
            </a:extLst>
          </p:cNvPr>
          <p:cNvSpPr txBox="1"/>
          <p:nvPr/>
        </p:nvSpPr>
        <p:spPr>
          <a:xfrm>
            <a:off x="7068088" y="1684215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916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1DB78C-EE84-48C7-9728-633F0799C0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156801" y="2957942"/>
            <a:ext cx="2348376" cy="3814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476199" y="1737607"/>
            <a:ext cx="4707058" cy="150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8. Research       explorer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5641559" y="1829555"/>
            <a:ext cx="6468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does a research explorer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4461022" y="4783857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Find biological samples that could be turned into medicines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4374778" y="4141430"/>
            <a:ext cx="6739217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What do research explorers do?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2278994" y="550194"/>
            <a:ext cx="7634013" cy="959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What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are </a:t>
            </a:r>
            <a:r>
              <a:rPr lang="en-GB" sz="72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099FF7-E5E1-4413-88B9-77B8A535A97D}"/>
              </a:ext>
            </a:extLst>
          </p:cNvPr>
          <p:cNvSpPr/>
          <p:nvPr/>
        </p:nvSpPr>
        <p:spPr>
          <a:xfrm>
            <a:off x="520795" y="2092036"/>
            <a:ext cx="4572085" cy="670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</a:pPr>
            <a:r>
              <a:rPr lang="en-GB" sz="4800" kern="1400" dirty="0">
                <a:solidFill>
                  <a:srgbClr val="C00000"/>
                </a:solidFill>
                <a:latin typeface="+mj-lt"/>
              </a:rPr>
              <a:t>Medicines </a:t>
            </a:r>
            <a:r>
              <a:rPr lang="en-GB" sz="4000" i="1" kern="1400" dirty="0">
                <a:solidFill>
                  <a:srgbClr val="434343"/>
                </a:solidFill>
                <a:latin typeface="+mj-lt"/>
              </a:rPr>
              <a:t>(</a:t>
            </a:r>
            <a:r>
              <a:rPr lang="en-GB" sz="4000" i="1" kern="1400" dirty="0">
                <a:solidFill>
                  <a:srgbClr val="C00000"/>
                </a:solidFill>
                <a:latin typeface="+mj-lt"/>
              </a:rPr>
              <a:t>drugs</a:t>
            </a:r>
            <a:r>
              <a:rPr lang="en-GB" sz="4000" i="1" kern="1400" dirty="0">
                <a:solidFill>
                  <a:srgbClr val="434343"/>
                </a:solidFill>
                <a:latin typeface="+mj-lt"/>
              </a:rPr>
              <a:t>)</a:t>
            </a: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:</a:t>
            </a: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 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4A376A-E83D-4AA9-AF6B-5984023E448F}"/>
              </a:ext>
            </a:extLst>
          </p:cNvPr>
          <p:cNvSpPr/>
          <p:nvPr/>
        </p:nvSpPr>
        <p:spPr>
          <a:xfrm>
            <a:off x="339087" y="3141998"/>
            <a:ext cx="6808146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Change </a:t>
            </a: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the way our bodies </a:t>
            </a: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work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856C9-023F-4A37-B75C-73D584E71CEC}"/>
              </a:ext>
            </a:extLst>
          </p:cNvPr>
          <p:cNvSpPr/>
          <p:nvPr/>
        </p:nvSpPr>
        <p:spPr>
          <a:xfrm>
            <a:off x="339087" y="3926096"/>
            <a:ext cx="6986528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Help our bodies to </a:t>
            </a: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fight off illness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66912B-283B-427B-A494-3E583B7C5640}"/>
              </a:ext>
            </a:extLst>
          </p:cNvPr>
          <p:cNvSpPr/>
          <p:nvPr/>
        </p:nvSpPr>
        <p:spPr>
          <a:xfrm>
            <a:off x="339087" y="4710194"/>
            <a:ext cx="7936468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Help us </a:t>
            </a: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stop getting ill </a:t>
            </a: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in the first place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C4E05A-1AB6-4F0B-B1B5-341D3A335517}"/>
              </a:ext>
            </a:extLst>
          </p:cNvPr>
          <p:cNvSpPr/>
          <p:nvPr/>
        </p:nvSpPr>
        <p:spPr>
          <a:xfrm>
            <a:off x="339086" y="5494292"/>
            <a:ext cx="4343368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600" kern="1400" dirty="0">
                <a:solidFill>
                  <a:srgbClr val="434343"/>
                </a:solidFill>
                <a:latin typeface="+mj-lt"/>
              </a:rPr>
              <a:t>Make us </a:t>
            </a: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feel better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1444F-8277-4144-8E8E-B97BD7216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5" r="31571"/>
          <a:stretch/>
        </p:blipFill>
        <p:spPr>
          <a:xfrm>
            <a:off x="8187390" y="2579076"/>
            <a:ext cx="4004610" cy="44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374138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F5F56-586D-43EE-91E7-87621AC2D065}"/>
              </a:ext>
            </a:extLst>
          </p:cNvPr>
          <p:cNvSpPr txBox="1"/>
          <p:nvPr/>
        </p:nvSpPr>
        <p:spPr>
          <a:xfrm>
            <a:off x="10140271" y="165057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1B13B-4A41-4361-A483-11AABD3AEC04}"/>
              </a:ext>
            </a:extLst>
          </p:cNvPr>
          <p:cNvSpPr txBox="1"/>
          <p:nvPr/>
        </p:nvSpPr>
        <p:spPr>
          <a:xfrm>
            <a:off x="3549591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1BBB9-ADC0-43E0-922A-50B00D59BFC1}"/>
              </a:ext>
            </a:extLst>
          </p:cNvPr>
          <p:cNvSpPr txBox="1"/>
          <p:nvPr/>
        </p:nvSpPr>
        <p:spPr>
          <a:xfrm>
            <a:off x="6959759" y="432321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26264-B499-4C2F-BF88-A02766D79D59}"/>
              </a:ext>
            </a:extLst>
          </p:cNvPr>
          <p:cNvSpPr txBox="1"/>
          <p:nvPr/>
        </p:nvSpPr>
        <p:spPr>
          <a:xfrm>
            <a:off x="3666569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7A073-9DA0-471A-B458-B37E6087F286}"/>
              </a:ext>
            </a:extLst>
          </p:cNvPr>
          <p:cNvSpPr txBox="1"/>
          <p:nvPr/>
        </p:nvSpPr>
        <p:spPr>
          <a:xfrm>
            <a:off x="7068088" y="1684215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1BC7E8-AA35-47BE-B9C8-162A3CE173D4}"/>
              </a:ext>
            </a:extLst>
          </p:cNvPr>
          <p:cNvSpPr txBox="1"/>
          <p:nvPr/>
        </p:nvSpPr>
        <p:spPr>
          <a:xfrm>
            <a:off x="10318872" y="4374138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233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  <p:bldP spid="23" grpId="0"/>
      <p:bldP spid="25" grpId="0"/>
      <p:bldP spid="27" grpId="0"/>
      <p:bldP spid="29" grpId="0"/>
      <p:bldP spid="3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1114091" y="514321"/>
            <a:ext cx="9963818" cy="959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How do we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take </a:t>
            </a:r>
            <a:r>
              <a:rPr lang="en-GB" sz="72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30640-82F9-40CF-B300-5CC148D6B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95" y="3245120"/>
            <a:ext cx="1180822" cy="1668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A31E6A-11F9-4F59-9CCC-DDC19863A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39" y="1674226"/>
            <a:ext cx="2476950" cy="2785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1B24D1-8E3B-45E0-9AB1-27EB71C5F7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5432" r="7833" b="12011"/>
          <a:stretch/>
        </p:blipFill>
        <p:spPr>
          <a:xfrm>
            <a:off x="263769" y="1674226"/>
            <a:ext cx="3188677" cy="1570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2193DD-81C0-4DFB-9285-96D9C7F17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38" y="4257918"/>
            <a:ext cx="2221997" cy="25207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6D82AF-BCE7-4526-AD81-5BD189C68A6B}"/>
              </a:ext>
            </a:extLst>
          </p:cNvPr>
          <p:cNvSpPr/>
          <p:nvPr/>
        </p:nvSpPr>
        <p:spPr>
          <a:xfrm>
            <a:off x="3702654" y="2083486"/>
            <a:ext cx="2135713" cy="742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5400" kern="1400" dirty="0">
                <a:solidFill>
                  <a:srgbClr val="C00000"/>
                </a:solidFill>
                <a:latin typeface="+mj-lt"/>
              </a:rPr>
              <a:t>Tablets</a:t>
            </a:r>
            <a:endParaRPr lang="en-GB" sz="28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BAFACB-C16E-4C89-BE69-20B84B849428}"/>
              </a:ext>
            </a:extLst>
          </p:cNvPr>
          <p:cNvSpPr/>
          <p:nvPr/>
        </p:nvSpPr>
        <p:spPr>
          <a:xfrm>
            <a:off x="3702654" y="3889730"/>
            <a:ext cx="1659429" cy="742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5400" kern="1400" dirty="0">
                <a:solidFill>
                  <a:srgbClr val="C00000"/>
                </a:solidFill>
                <a:latin typeface="+mj-lt"/>
              </a:rPr>
              <a:t>Drink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938B75-1FC1-4427-B73C-5AE50E4D3550}"/>
              </a:ext>
            </a:extLst>
          </p:cNvPr>
          <p:cNvSpPr/>
          <p:nvPr/>
        </p:nvSpPr>
        <p:spPr>
          <a:xfrm>
            <a:off x="8999289" y="2708837"/>
            <a:ext cx="2877711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Injection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647042-3F40-4055-8AC5-984CE43ED666}"/>
              </a:ext>
            </a:extLst>
          </p:cNvPr>
          <p:cNvSpPr/>
          <p:nvPr/>
        </p:nvSpPr>
        <p:spPr>
          <a:xfrm>
            <a:off x="8976103" y="5110849"/>
            <a:ext cx="2347117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Inhaler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68AA8E-FCC3-43C2-AE14-1C0A77CC5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5" y="5330414"/>
            <a:ext cx="2543908" cy="12760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4100D3-2CE2-419D-9C80-223DE8D45F32}"/>
              </a:ext>
            </a:extLst>
          </p:cNvPr>
          <p:cNvSpPr/>
          <p:nvPr/>
        </p:nvSpPr>
        <p:spPr>
          <a:xfrm>
            <a:off x="3702654" y="5518269"/>
            <a:ext cx="1998752" cy="742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5400" kern="1400" dirty="0">
                <a:solidFill>
                  <a:srgbClr val="C00000"/>
                </a:solidFill>
                <a:latin typeface="+mj-lt"/>
              </a:rPr>
              <a:t>Cream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39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516535" y="1846224"/>
            <a:ext cx="3113481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1. Patient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4" t="14089" r="19823" b="15551"/>
          <a:stretch/>
        </p:blipFill>
        <p:spPr>
          <a:xfrm>
            <a:off x="603739" y="2932755"/>
            <a:ext cx="3311770" cy="3876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5987255" y="4048319"/>
            <a:ext cx="4310732" cy="670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rgbClr val="434343"/>
              </a:buClr>
            </a:pPr>
            <a:r>
              <a:rPr lang="en-GB" sz="4800" kern="1400" dirty="0">
                <a:solidFill>
                  <a:srgbClr val="434343"/>
                </a:solidFill>
                <a:latin typeface="+mj-lt"/>
              </a:rPr>
              <a:t>Why are they ill?</a:t>
            </a:r>
            <a:endParaRPr lang="en-GB" sz="4400" kern="1400" dirty="0">
              <a:solidFill>
                <a:srgbClr val="4343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5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43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516535" y="1846224"/>
            <a:ext cx="3041730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2. Doctor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4756669" y="1899700"/>
            <a:ext cx="7180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does the doctor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7EEC1-41DF-469A-A4FC-AA41C81C0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1376166" y="2451538"/>
            <a:ext cx="1635976" cy="42882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4252577" y="3503159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Why have you come in today?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4252577" y="2929156"/>
            <a:ext cx="3484672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Doctor may ask: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178253-46D2-496A-97AC-C76F06A5922B}"/>
              </a:ext>
            </a:extLst>
          </p:cNvPr>
          <p:cNvSpPr/>
          <p:nvPr/>
        </p:nvSpPr>
        <p:spPr>
          <a:xfrm>
            <a:off x="4252577" y="4087934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What are your symptoms?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AF220D-20FA-4169-AFFC-C33214F3F5AF}"/>
              </a:ext>
            </a:extLst>
          </p:cNvPr>
          <p:cNvSpPr/>
          <p:nvPr/>
        </p:nvSpPr>
        <p:spPr>
          <a:xfrm>
            <a:off x="4252577" y="4659919"/>
            <a:ext cx="718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How long have you had them?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2CAA31-E8D1-4271-9346-C172D19860E0}"/>
              </a:ext>
            </a:extLst>
          </p:cNvPr>
          <p:cNvSpPr/>
          <p:nvPr/>
        </p:nvSpPr>
        <p:spPr>
          <a:xfrm>
            <a:off x="4252577" y="5466576"/>
            <a:ext cx="7849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 may give you a prescription for medicine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4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387581" y="1461195"/>
            <a:ext cx="149284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Patient</a:t>
            </a:r>
            <a:endParaRPr lang="en-GB" sz="32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48307-DCA4-48F2-8F9E-1DF50115B809}"/>
              </a:ext>
            </a:extLst>
          </p:cNvPr>
          <p:cNvSpPr/>
          <p:nvPr/>
        </p:nvSpPr>
        <p:spPr>
          <a:xfrm>
            <a:off x="350861" y="4060292"/>
            <a:ext cx="144815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Doctor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F2809-69F1-4143-9E7B-1EC6EC7810A8}"/>
              </a:ext>
            </a:extLst>
          </p:cNvPr>
          <p:cNvSpPr/>
          <p:nvPr/>
        </p:nvSpPr>
        <p:spPr>
          <a:xfrm>
            <a:off x="9521705" y="1461195"/>
            <a:ext cx="2319481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Pharmacist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2C108E-528E-4EA4-BA85-2A5954BCC9C4}"/>
              </a:ext>
            </a:extLst>
          </p:cNvPr>
          <p:cNvSpPr/>
          <p:nvPr/>
        </p:nvSpPr>
        <p:spPr>
          <a:xfrm>
            <a:off x="2683410" y="4060292"/>
            <a:ext cx="237372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Lorry Driver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D387A-5449-49C5-A28A-E534BE521FB5}"/>
              </a:ext>
            </a:extLst>
          </p:cNvPr>
          <p:cNvSpPr/>
          <p:nvPr/>
        </p:nvSpPr>
        <p:spPr>
          <a:xfrm>
            <a:off x="5941533" y="4060292"/>
            <a:ext cx="3118803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Factory Worker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0D927-3463-4073-8F2F-EE4899D88EB6}"/>
              </a:ext>
            </a:extLst>
          </p:cNvPr>
          <p:cNvSpPr/>
          <p:nvPr/>
        </p:nvSpPr>
        <p:spPr>
          <a:xfrm>
            <a:off x="2868691" y="1461195"/>
            <a:ext cx="2678105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Testing Team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629CE9-43BE-4FC7-8E32-F99A5ED8BFA5}"/>
              </a:ext>
            </a:extLst>
          </p:cNvPr>
          <p:cNvSpPr/>
          <p:nvPr/>
        </p:nvSpPr>
        <p:spPr>
          <a:xfrm>
            <a:off x="6742135" y="1461195"/>
            <a:ext cx="1734257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Scientist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DE15B-12AB-450C-8FCF-B7D263F22843}"/>
              </a:ext>
            </a:extLst>
          </p:cNvPr>
          <p:cNvSpPr/>
          <p:nvPr/>
        </p:nvSpPr>
        <p:spPr>
          <a:xfrm>
            <a:off x="9944732" y="4060292"/>
            <a:ext cx="1830629" cy="525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3600" kern="1400" dirty="0">
                <a:solidFill>
                  <a:srgbClr val="C00000"/>
                </a:solidFill>
                <a:latin typeface="+mj-lt"/>
              </a:rPr>
              <a:t>Explorer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B2F806-A8E8-45CE-BB87-5B204C5D7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4088" r="16844" b="10712"/>
          <a:stretch/>
        </p:blipFill>
        <p:spPr>
          <a:xfrm>
            <a:off x="416639" y="2104285"/>
            <a:ext cx="1613845" cy="1834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645F76-4FBB-4CF2-B60F-0A6DCE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03" y="1692990"/>
            <a:ext cx="2448519" cy="2448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BB428E-33C8-4C0F-B608-7528C3B16B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r="30812"/>
          <a:stretch/>
        </p:blipFill>
        <p:spPr>
          <a:xfrm>
            <a:off x="670195" y="4584337"/>
            <a:ext cx="809483" cy="2121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B25BB-C51F-4F55-8A2C-A85793117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079" y="1968764"/>
            <a:ext cx="1906838" cy="19068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6B2DF7-32AB-43BF-94C7-C7E03E5637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1" r="15684"/>
          <a:stretch/>
        </p:blipFill>
        <p:spPr>
          <a:xfrm>
            <a:off x="10219220" y="4431821"/>
            <a:ext cx="1448152" cy="23522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952A21-FAFD-4653-95EB-BBCE10DD7D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5172"/>
          <a:stretch/>
        </p:blipFill>
        <p:spPr>
          <a:xfrm>
            <a:off x="6917711" y="4505754"/>
            <a:ext cx="1166445" cy="22043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98B66A-E5B5-4922-888D-29D7E7DD9B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/>
          <a:stretch/>
        </p:blipFill>
        <p:spPr>
          <a:xfrm>
            <a:off x="2911713" y="2013525"/>
            <a:ext cx="2277951" cy="1807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B63AB-DB4B-4B6C-BBA6-B2C235E8EE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84" y="4768734"/>
            <a:ext cx="3475651" cy="1857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E08C8-CE92-42F5-BF0B-119D00A4D5CD}"/>
              </a:ext>
            </a:extLst>
          </p:cNvPr>
          <p:cNvSpPr txBox="1"/>
          <p:nvPr/>
        </p:nvSpPr>
        <p:spPr>
          <a:xfrm>
            <a:off x="591004" y="1708626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795918-A519-4DF2-848D-B1EBCC1B678B}"/>
              </a:ext>
            </a:extLst>
          </p:cNvPr>
          <p:cNvSpPr txBox="1"/>
          <p:nvPr/>
        </p:nvSpPr>
        <p:spPr>
          <a:xfrm>
            <a:off x="591004" y="432321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9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2" grpId="0"/>
      <p:bldP spid="9" grpId="0"/>
      <p:bldP spid="10" grpId="0"/>
      <p:bldP spid="11" grpId="0"/>
      <p:bldP spid="12" grpId="0"/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96B05-C72F-4C79-B60E-71F44F4D6402}"/>
              </a:ext>
            </a:extLst>
          </p:cNvPr>
          <p:cNvSpPr/>
          <p:nvPr/>
        </p:nvSpPr>
        <p:spPr>
          <a:xfrm>
            <a:off x="350861" y="485717"/>
            <a:ext cx="11490325" cy="887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Where do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medicines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 </a:t>
            </a:r>
            <a:r>
              <a:rPr lang="en-GB" sz="6600" kern="1400" dirty="0">
                <a:solidFill>
                  <a:srgbClr val="C00000"/>
                </a:solidFill>
                <a:latin typeface="+mj-lt"/>
              </a:rPr>
              <a:t>come from</a:t>
            </a:r>
            <a:r>
              <a:rPr lang="en-GB" sz="6600" kern="1400" dirty="0">
                <a:solidFill>
                  <a:srgbClr val="434343"/>
                </a:solidFill>
                <a:latin typeface="+mj-lt"/>
              </a:rPr>
              <a:t>?</a:t>
            </a:r>
            <a:endParaRPr lang="en-GB" sz="32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9287-1E88-49C0-AB8F-0E29DF3776C0}"/>
              </a:ext>
            </a:extLst>
          </p:cNvPr>
          <p:cNvSpPr/>
          <p:nvPr/>
        </p:nvSpPr>
        <p:spPr>
          <a:xfrm>
            <a:off x="166911" y="1835672"/>
            <a:ext cx="4363952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6000" kern="1400" dirty="0">
                <a:solidFill>
                  <a:srgbClr val="C00000"/>
                </a:solidFill>
                <a:latin typeface="+mj-lt"/>
              </a:rPr>
              <a:t>3. Pharmacist</a:t>
            </a:r>
            <a:endParaRPr lang="en-GB" sz="54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C9804F-AE63-4724-87FE-58F0ACA9ECB1}"/>
              </a:ext>
            </a:extLst>
          </p:cNvPr>
          <p:cNvSpPr/>
          <p:nvPr/>
        </p:nvSpPr>
        <p:spPr>
          <a:xfrm>
            <a:off x="4768294" y="1886620"/>
            <a:ext cx="7256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434343"/>
              </a:buClr>
            </a:pPr>
            <a:r>
              <a:rPr lang="en-GB" sz="4000" kern="1400" dirty="0">
                <a:solidFill>
                  <a:srgbClr val="434343"/>
                </a:solidFill>
                <a:latin typeface="+mj-lt"/>
              </a:rPr>
              <a:t>What does the pharmacist wear?</a:t>
            </a:r>
            <a:endParaRPr lang="en-GB" sz="36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7F217-8D2D-485E-946B-3FA678F964EE}"/>
              </a:ext>
            </a:extLst>
          </p:cNvPr>
          <p:cNvSpPr/>
          <p:nvPr/>
        </p:nvSpPr>
        <p:spPr>
          <a:xfrm>
            <a:off x="4252577" y="4201378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Takes the prescription and finds the medicine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82BE5-857F-42C0-87CA-C9342BA39100}"/>
              </a:ext>
            </a:extLst>
          </p:cNvPr>
          <p:cNvSpPr/>
          <p:nvPr/>
        </p:nvSpPr>
        <p:spPr>
          <a:xfrm>
            <a:off x="4252577" y="3393243"/>
            <a:ext cx="6639895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GB" sz="4000" kern="1400" dirty="0">
                <a:solidFill>
                  <a:srgbClr val="C00000"/>
                </a:solidFill>
                <a:latin typeface="+mj-lt"/>
              </a:rPr>
              <a:t>What does the pharmacist do?</a:t>
            </a:r>
            <a:endParaRPr lang="en-GB" sz="3600" kern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178253-46D2-496A-97AC-C76F06A5922B}"/>
              </a:ext>
            </a:extLst>
          </p:cNvPr>
          <p:cNvSpPr/>
          <p:nvPr/>
        </p:nvSpPr>
        <p:spPr>
          <a:xfrm>
            <a:off x="4252577" y="5236020"/>
            <a:ext cx="718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-GB" sz="3200" kern="1400" dirty="0">
                <a:solidFill>
                  <a:srgbClr val="434343"/>
                </a:solidFill>
                <a:latin typeface="+mj-lt"/>
              </a:rPr>
              <a:t>Advises on when to take the medicine and how much (dose)</a:t>
            </a:r>
            <a:endParaRPr lang="en-GB" sz="2800" kern="1400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CF5BE6-B99D-49C0-A5A4-1E162C164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2" y="2525499"/>
            <a:ext cx="4126521" cy="41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9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8cfbb9-3c71-464a-b11d-7048d50cec7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6EE34FCCA3D419F78902AA5F1A70F" ma:contentTypeVersion="12" ma:contentTypeDescription="Create a new document." ma:contentTypeScope="" ma:versionID="c9ed7a6f8a07027933903dca5b597b6e">
  <xsd:schema xmlns:xsd="http://www.w3.org/2001/XMLSchema" xmlns:xs="http://www.w3.org/2001/XMLSchema" xmlns:p="http://schemas.microsoft.com/office/2006/metadata/properties" xmlns:ns2="a43410e6-35a1-4351-a940-33e45c1f74a6" xmlns:ns3="6a8cfbb9-3c71-464a-b11d-7048d50cec72" targetNamespace="http://schemas.microsoft.com/office/2006/metadata/properties" ma:root="true" ma:fieldsID="b743447d8a34f967d82b9b9b6bb0b3fe" ns2:_="" ns3:_="">
    <xsd:import namespace="a43410e6-35a1-4351-a940-33e45c1f74a6"/>
    <xsd:import namespace="6a8cfbb9-3c71-464a-b11d-7048d50ce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410e6-35a1-4351-a940-33e45c1f7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cfbb9-3c71-464a-b11d-7048d50ce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CA969-087D-47ED-AC74-B616993D6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3A4904-F1D4-4B2F-8699-70A84ED3B362}">
  <ds:schemaRefs>
    <ds:schemaRef ds:uri="a43410e6-35a1-4351-a940-33e45c1f74a6"/>
    <ds:schemaRef ds:uri="http://purl.org/dc/dcmitype/"/>
    <ds:schemaRef ds:uri="http://purl.org/dc/terms/"/>
    <ds:schemaRef ds:uri="6a8cfbb9-3c71-464a-b11d-7048d50cec72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D48F09-0722-4C70-AE43-2BE155A76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410e6-35a1-4351-a940-33e45c1f74a6"/>
    <ds:schemaRef ds:uri="6a8cfbb9-3c71-464a-b11d-7048d50ce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603</Words>
  <Application>Microsoft Office PowerPoint</Application>
  <PresentationFormat>Widescreen</PresentationFormat>
  <Paragraphs>220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Collcutt</dc:creator>
  <cp:lastModifiedBy>Alexander Collcutt</cp:lastModifiedBy>
  <cp:revision>114</cp:revision>
  <dcterms:created xsi:type="dcterms:W3CDTF">2019-01-04T13:08:38Z</dcterms:created>
  <dcterms:modified xsi:type="dcterms:W3CDTF">2020-03-27T15:39:37Z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0x0101005646EE34FCCA3D419F78902AA5F1A70F</vt:lpwstr>
  </property>
  <property fmtid="{D5CDD505-2E9C-101B-9397-08002B2CF9AE}" pid="3" name="Order">
    <vt:r8>1933600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