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0"/>
  </p:notesMasterIdLst>
  <p:sldIdLst>
    <p:sldId id="257" r:id="rId5"/>
    <p:sldId id="258" r:id="rId6"/>
    <p:sldId id="260" r:id="rId7"/>
    <p:sldId id="270" r:id="rId8"/>
    <p:sldId id="268" r:id="rId9"/>
    <p:sldId id="303" r:id="rId10"/>
    <p:sldId id="271" r:id="rId11"/>
    <p:sldId id="276" r:id="rId12"/>
    <p:sldId id="275" r:id="rId13"/>
    <p:sldId id="274" r:id="rId14"/>
    <p:sldId id="273" r:id="rId15"/>
    <p:sldId id="272" r:id="rId16"/>
    <p:sldId id="277" r:id="rId17"/>
    <p:sldId id="278" r:id="rId18"/>
    <p:sldId id="279" r:id="rId19"/>
    <p:sldId id="305" r:id="rId20"/>
    <p:sldId id="285" r:id="rId21"/>
    <p:sldId id="281" r:id="rId22"/>
    <p:sldId id="282" r:id="rId23"/>
    <p:sldId id="283" r:id="rId24"/>
    <p:sldId id="301" r:id="rId25"/>
    <p:sldId id="304" r:id="rId26"/>
    <p:sldId id="302" r:id="rId27"/>
    <p:sldId id="299" r:id="rId28"/>
    <p:sldId id="298" r:id="rId29"/>
    <p:sldId id="297" r:id="rId30"/>
    <p:sldId id="296" r:id="rId31"/>
    <p:sldId id="295" r:id="rId32"/>
    <p:sldId id="294" r:id="rId33"/>
    <p:sldId id="293" r:id="rId34"/>
    <p:sldId id="286" r:id="rId35"/>
    <p:sldId id="287" r:id="rId36"/>
    <p:sldId id="289" r:id="rId37"/>
    <p:sldId id="307" r:id="rId38"/>
    <p:sldId id="29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04DB71-8958-27F4-D917-7ED568388436}" v="16" dt="2020-04-03T16:50:23.963"/>
    <p1510:client id="{8980F799-3CDB-4867-BA7F-7B65384CA178}" v="14" dt="2020-04-03T16:53:37.4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ena Toma" userId="S::elena@bna.org.uk::275890a2-8b43-4638-9afe-17119bcb5b5f" providerId="AD" clId="Web-{3604DB71-8958-27F4-D917-7ED568388436}"/>
    <pc:docChg chg="delSld modSld">
      <pc:chgData name="Elena Toma" userId="S::elena@bna.org.uk::275890a2-8b43-4638-9afe-17119bcb5b5f" providerId="AD" clId="Web-{3604DB71-8958-27F4-D917-7ED568388436}" dt="2020-04-03T16:50:23.963" v="14" actId="1076"/>
      <pc:docMkLst>
        <pc:docMk/>
      </pc:docMkLst>
      <pc:sldChg chg="modSp del">
        <pc:chgData name="Elena Toma" userId="S::elena@bna.org.uk::275890a2-8b43-4638-9afe-17119bcb5b5f" providerId="AD" clId="Web-{3604DB71-8958-27F4-D917-7ED568388436}" dt="2020-04-03T16:44:23.087" v="4"/>
        <pc:sldMkLst>
          <pc:docMk/>
          <pc:sldMk cId="2739115032" sldId="300"/>
        </pc:sldMkLst>
        <pc:spChg chg="mod">
          <ac:chgData name="Elena Toma" userId="S::elena@bna.org.uk::275890a2-8b43-4638-9afe-17119bcb5b5f" providerId="AD" clId="Web-{3604DB71-8958-27F4-D917-7ED568388436}" dt="2020-04-03T16:44:22.150" v="2" actId="20577"/>
          <ac:spMkLst>
            <pc:docMk/>
            <pc:sldMk cId="2739115032" sldId="300"/>
            <ac:spMk id="2" creationId="{71B2D157-72F6-4840-82CC-D7541577767B}"/>
          </ac:spMkLst>
        </pc:spChg>
      </pc:sldChg>
      <pc:sldChg chg="modSp">
        <pc:chgData name="Elena Toma" userId="S::elena@bna.org.uk::275890a2-8b43-4638-9afe-17119bcb5b5f" providerId="AD" clId="Web-{3604DB71-8958-27F4-D917-7ED568388436}" dt="2020-04-03T16:50:23.963" v="14" actId="1076"/>
        <pc:sldMkLst>
          <pc:docMk/>
          <pc:sldMk cId="3004786376" sldId="304"/>
        </pc:sldMkLst>
        <pc:spChg chg="mod">
          <ac:chgData name="Elena Toma" userId="S::elena@bna.org.uk::275890a2-8b43-4638-9afe-17119bcb5b5f" providerId="AD" clId="Web-{3604DB71-8958-27F4-D917-7ED568388436}" dt="2020-04-03T16:50:23.963" v="14" actId="1076"/>
          <ac:spMkLst>
            <pc:docMk/>
            <pc:sldMk cId="3004786376" sldId="304"/>
            <ac:spMk id="7" creationId="{012F8EC6-D570-4748-A545-3DAA7427742B}"/>
          </ac:spMkLst>
        </pc:spChg>
      </pc:sldChg>
    </pc:docChg>
  </pc:docChgLst>
  <pc:docChgLst>
    <pc:chgData name="Elena Toma" userId="275890a2-8b43-4638-9afe-17119bcb5b5f" providerId="ADAL" clId="{8980F799-3CDB-4867-BA7F-7B65384CA178}"/>
    <pc:docChg chg="custSel modSld">
      <pc:chgData name="Elena Toma" userId="275890a2-8b43-4638-9afe-17119bcb5b5f" providerId="ADAL" clId="{8980F799-3CDB-4867-BA7F-7B65384CA178}" dt="2020-04-03T16:55:10.555" v="36" actId="20577"/>
      <pc:docMkLst>
        <pc:docMk/>
      </pc:docMkLst>
      <pc:sldChg chg="modNotesTx">
        <pc:chgData name="Elena Toma" userId="275890a2-8b43-4638-9afe-17119bcb5b5f" providerId="ADAL" clId="{8980F799-3CDB-4867-BA7F-7B65384CA178}" dt="2020-04-03T16:53:58.404" v="15" actId="20577"/>
        <pc:sldMkLst>
          <pc:docMk/>
          <pc:sldMk cId="2036975641" sldId="257"/>
        </pc:sldMkLst>
      </pc:sldChg>
      <pc:sldChg chg="modNotesTx">
        <pc:chgData name="Elena Toma" userId="275890a2-8b43-4638-9afe-17119bcb5b5f" providerId="ADAL" clId="{8980F799-3CDB-4867-BA7F-7B65384CA178}" dt="2020-04-03T16:54:04.009" v="16" actId="20577"/>
        <pc:sldMkLst>
          <pc:docMk/>
          <pc:sldMk cId="3057466425" sldId="270"/>
        </pc:sldMkLst>
      </pc:sldChg>
      <pc:sldChg chg="modNotesTx">
        <pc:chgData name="Elena Toma" userId="275890a2-8b43-4638-9afe-17119bcb5b5f" providerId="ADAL" clId="{8980F799-3CDB-4867-BA7F-7B65384CA178}" dt="2020-04-03T16:54:31.714" v="21" actId="20577"/>
        <pc:sldMkLst>
          <pc:docMk/>
          <pc:sldMk cId="605435305" sldId="272"/>
        </pc:sldMkLst>
      </pc:sldChg>
      <pc:sldChg chg="modNotesTx">
        <pc:chgData name="Elena Toma" userId="275890a2-8b43-4638-9afe-17119bcb5b5f" providerId="ADAL" clId="{8980F799-3CDB-4867-BA7F-7B65384CA178}" dt="2020-04-03T16:54:29.370" v="20" actId="20577"/>
        <pc:sldMkLst>
          <pc:docMk/>
          <pc:sldMk cId="3437971895" sldId="273"/>
        </pc:sldMkLst>
      </pc:sldChg>
      <pc:sldChg chg="modNotesTx">
        <pc:chgData name="Elena Toma" userId="275890a2-8b43-4638-9afe-17119bcb5b5f" providerId="ADAL" clId="{8980F799-3CDB-4867-BA7F-7B65384CA178}" dt="2020-04-03T16:54:27.786" v="19" actId="20577"/>
        <pc:sldMkLst>
          <pc:docMk/>
          <pc:sldMk cId="2140200838" sldId="274"/>
        </pc:sldMkLst>
      </pc:sldChg>
      <pc:sldChg chg="modNotesTx">
        <pc:chgData name="Elena Toma" userId="275890a2-8b43-4638-9afe-17119bcb5b5f" providerId="ADAL" clId="{8980F799-3CDB-4867-BA7F-7B65384CA178}" dt="2020-04-03T16:54:26.235" v="18" actId="20577"/>
        <pc:sldMkLst>
          <pc:docMk/>
          <pc:sldMk cId="2631039635" sldId="275"/>
        </pc:sldMkLst>
      </pc:sldChg>
      <pc:sldChg chg="modNotesTx">
        <pc:chgData name="Elena Toma" userId="275890a2-8b43-4638-9afe-17119bcb5b5f" providerId="ADAL" clId="{8980F799-3CDB-4867-BA7F-7B65384CA178}" dt="2020-04-03T16:54:23.861" v="17" actId="20577"/>
        <pc:sldMkLst>
          <pc:docMk/>
          <pc:sldMk cId="3556064816" sldId="276"/>
        </pc:sldMkLst>
      </pc:sldChg>
      <pc:sldChg chg="modNotesTx">
        <pc:chgData name="Elena Toma" userId="275890a2-8b43-4638-9afe-17119bcb5b5f" providerId="ADAL" clId="{8980F799-3CDB-4867-BA7F-7B65384CA178}" dt="2020-04-03T16:54:38.272" v="22" actId="20577"/>
        <pc:sldMkLst>
          <pc:docMk/>
          <pc:sldMk cId="15501559" sldId="285"/>
        </pc:sldMkLst>
      </pc:sldChg>
      <pc:sldChg chg="modNotesTx">
        <pc:chgData name="Elena Toma" userId="275890a2-8b43-4638-9afe-17119bcb5b5f" providerId="ADAL" clId="{8980F799-3CDB-4867-BA7F-7B65384CA178}" dt="2020-04-03T16:55:07.127" v="34" actId="20577"/>
        <pc:sldMkLst>
          <pc:docMk/>
          <pc:sldMk cId="3217891578" sldId="286"/>
        </pc:sldMkLst>
      </pc:sldChg>
      <pc:sldChg chg="modNotesTx">
        <pc:chgData name="Elena Toma" userId="275890a2-8b43-4638-9afe-17119bcb5b5f" providerId="ADAL" clId="{8980F799-3CDB-4867-BA7F-7B65384CA178}" dt="2020-04-03T16:55:08.423" v="35" actId="20577"/>
        <pc:sldMkLst>
          <pc:docMk/>
          <pc:sldMk cId="2834255567" sldId="287"/>
        </pc:sldMkLst>
      </pc:sldChg>
      <pc:sldChg chg="modNotesTx">
        <pc:chgData name="Elena Toma" userId="275890a2-8b43-4638-9afe-17119bcb5b5f" providerId="ADAL" clId="{8980F799-3CDB-4867-BA7F-7B65384CA178}" dt="2020-04-03T16:55:10.555" v="36" actId="20577"/>
        <pc:sldMkLst>
          <pc:docMk/>
          <pc:sldMk cId="2407924072" sldId="289"/>
        </pc:sldMkLst>
      </pc:sldChg>
      <pc:sldChg chg="modNotesTx">
        <pc:chgData name="Elena Toma" userId="275890a2-8b43-4638-9afe-17119bcb5b5f" providerId="ADAL" clId="{8980F799-3CDB-4867-BA7F-7B65384CA178}" dt="2020-04-03T16:55:04.969" v="33" actId="20577"/>
        <pc:sldMkLst>
          <pc:docMk/>
          <pc:sldMk cId="3550740662" sldId="293"/>
        </pc:sldMkLst>
      </pc:sldChg>
      <pc:sldChg chg="modNotesTx">
        <pc:chgData name="Elena Toma" userId="275890a2-8b43-4638-9afe-17119bcb5b5f" providerId="ADAL" clId="{8980F799-3CDB-4867-BA7F-7B65384CA178}" dt="2020-04-03T16:55:03.572" v="32" actId="20577"/>
        <pc:sldMkLst>
          <pc:docMk/>
          <pc:sldMk cId="4025663521" sldId="294"/>
        </pc:sldMkLst>
      </pc:sldChg>
      <pc:sldChg chg="modNotesTx">
        <pc:chgData name="Elena Toma" userId="275890a2-8b43-4638-9afe-17119bcb5b5f" providerId="ADAL" clId="{8980F799-3CDB-4867-BA7F-7B65384CA178}" dt="2020-04-03T16:55:01.368" v="31" actId="20577"/>
        <pc:sldMkLst>
          <pc:docMk/>
          <pc:sldMk cId="3310365026" sldId="295"/>
        </pc:sldMkLst>
      </pc:sldChg>
      <pc:sldChg chg="modNotesTx">
        <pc:chgData name="Elena Toma" userId="275890a2-8b43-4638-9afe-17119bcb5b5f" providerId="ADAL" clId="{8980F799-3CDB-4867-BA7F-7B65384CA178}" dt="2020-04-03T16:54:59.996" v="30" actId="20577"/>
        <pc:sldMkLst>
          <pc:docMk/>
          <pc:sldMk cId="3191906696" sldId="296"/>
        </pc:sldMkLst>
      </pc:sldChg>
      <pc:sldChg chg="modNotesTx">
        <pc:chgData name="Elena Toma" userId="275890a2-8b43-4638-9afe-17119bcb5b5f" providerId="ADAL" clId="{8980F799-3CDB-4867-BA7F-7B65384CA178}" dt="2020-04-03T16:54:58.624" v="29" actId="20577"/>
        <pc:sldMkLst>
          <pc:docMk/>
          <pc:sldMk cId="151011353" sldId="297"/>
        </pc:sldMkLst>
      </pc:sldChg>
      <pc:sldChg chg="modNotesTx">
        <pc:chgData name="Elena Toma" userId="275890a2-8b43-4638-9afe-17119bcb5b5f" providerId="ADAL" clId="{8980F799-3CDB-4867-BA7F-7B65384CA178}" dt="2020-04-03T16:54:50.832" v="25" actId="20577"/>
        <pc:sldMkLst>
          <pc:docMk/>
          <pc:sldMk cId="2742007813" sldId="298"/>
        </pc:sldMkLst>
      </pc:sldChg>
      <pc:sldChg chg="modNotesTx">
        <pc:chgData name="Elena Toma" userId="275890a2-8b43-4638-9afe-17119bcb5b5f" providerId="ADAL" clId="{8980F799-3CDB-4867-BA7F-7B65384CA178}" dt="2020-04-03T16:54:49.112" v="24" actId="20577"/>
        <pc:sldMkLst>
          <pc:docMk/>
          <pc:sldMk cId="1584415348" sldId="299"/>
        </pc:sldMkLst>
      </pc:sldChg>
      <pc:sldChg chg="addSp delSp modSp mod modAnim modNotesTx">
        <pc:chgData name="Elena Toma" userId="275890a2-8b43-4638-9afe-17119bcb5b5f" providerId="ADAL" clId="{8980F799-3CDB-4867-BA7F-7B65384CA178}" dt="2020-04-03T16:54:46.120" v="23" actId="20577"/>
        <pc:sldMkLst>
          <pc:docMk/>
          <pc:sldMk cId="3004786376" sldId="304"/>
        </pc:sldMkLst>
        <pc:spChg chg="mod">
          <ac:chgData name="Elena Toma" userId="275890a2-8b43-4638-9afe-17119bcb5b5f" providerId="ADAL" clId="{8980F799-3CDB-4867-BA7F-7B65384CA178}" dt="2020-04-03T16:53:37.477" v="14" actId="255"/>
          <ac:spMkLst>
            <pc:docMk/>
            <pc:sldMk cId="3004786376" sldId="304"/>
            <ac:spMk id="7" creationId="{012F8EC6-D570-4748-A545-3DAA7427742B}"/>
          </ac:spMkLst>
        </pc:spChg>
        <pc:spChg chg="add">
          <ac:chgData name="Elena Toma" userId="275890a2-8b43-4638-9afe-17119bcb5b5f" providerId="ADAL" clId="{8980F799-3CDB-4867-BA7F-7B65384CA178}" dt="2020-04-03T16:53:23.348" v="6"/>
          <ac:spMkLst>
            <pc:docMk/>
            <pc:sldMk cId="3004786376" sldId="304"/>
            <ac:spMk id="10" creationId="{92EC396E-1A19-4AAE-81DD-3C52B612CF09}"/>
          </ac:spMkLst>
        </pc:spChg>
        <pc:spChg chg="add">
          <ac:chgData name="Elena Toma" userId="275890a2-8b43-4638-9afe-17119bcb5b5f" providerId="ADAL" clId="{8980F799-3CDB-4867-BA7F-7B65384CA178}" dt="2020-04-03T16:53:23.348" v="6"/>
          <ac:spMkLst>
            <pc:docMk/>
            <pc:sldMk cId="3004786376" sldId="304"/>
            <ac:spMk id="11" creationId="{B7F8BBCE-8C4C-4BF8-BB63-D7F7EF6FDED7}"/>
          </ac:spMkLst>
        </pc:spChg>
        <pc:spChg chg="add">
          <ac:chgData name="Elena Toma" userId="275890a2-8b43-4638-9afe-17119bcb5b5f" providerId="ADAL" clId="{8980F799-3CDB-4867-BA7F-7B65384CA178}" dt="2020-04-03T16:53:23.348" v="6"/>
          <ac:spMkLst>
            <pc:docMk/>
            <pc:sldMk cId="3004786376" sldId="304"/>
            <ac:spMk id="14" creationId="{60A23704-C549-41C0-A8E4-0A71B9CF0475}"/>
          </ac:spMkLst>
        </pc:spChg>
        <pc:spChg chg="add">
          <ac:chgData name="Elena Toma" userId="275890a2-8b43-4638-9afe-17119bcb5b5f" providerId="ADAL" clId="{8980F799-3CDB-4867-BA7F-7B65384CA178}" dt="2020-04-03T16:53:23.348" v="6"/>
          <ac:spMkLst>
            <pc:docMk/>
            <pc:sldMk cId="3004786376" sldId="304"/>
            <ac:spMk id="15" creationId="{72FACE24-2F9A-4BE1-91E6-2643B5B56E94}"/>
          </ac:spMkLst>
        </pc:spChg>
        <pc:spChg chg="add">
          <ac:chgData name="Elena Toma" userId="275890a2-8b43-4638-9afe-17119bcb5b5f" providerId="ADAL" clId="{8980F799-3CDB-4867-BA7F-7B65384CA178}" dt="2020-04-03T16:53:23.348" v="6"/>
          <ac:spMkLst>
            <pc:docMk/>
            <pc:sldMk cId="3004786376" sldId="304"/>
            <ac:spMk id="16" creationId="{352A01D1-0B75-4CC4-93A8-B3078AE3C96F}"/>
          </ac:spMkLst>
        </pc:spChg>
        <pc:picChg chg="del">
          <ac:chgData name="Elena Toma" userId="275890a2-8b43-4638-9afe-17119bcb5b5f" providerId="ADAL" clId="{8980F799-3CDB-4867-BA7F-7B65384CA178}" dt="2020-04-03T16:51:49.835" v="1" actId="478"/>
          <ac:picMkLst>
            <pc:docMk/>
            <pc:sldMk cId="3004786376" sldId="304"/>
            <ac:picMk id="4" creationId="{4B5253F1-EEDA-4110-8B0A-943FA0B29FC3}"/>
          </ac:picMkLst>
        </pc:picChg>
        <pc:picChg chg="del">
          <ac:chgData name="Elena Toma" userId="275890a2-8b43-4638-9afe-17119bcb5b5f" providerId="ADAL" clId="{8980F799-3CDB-4867-BA7F-7B65384CA178}" dt="2020-04-03T16:51:49.253" v="0" actId="478"/>
          <ac:picMkLst>
            <pc:docMk/>
            <pc:sldMk cId="3004786376" sldId="304"/>
            <ac:picMk id="8" creationId="{53B56AE1-459A-4AD4-A9FC-0F7BFAA29408}"/>
          </ac:picMkLst>
        </pc:picChg>
        <pc:picChg chg="add">
          <ac:chgData name="Elena Toma" userId="275890a2-8b43-4638-9afe-17119bcb5b5f" providerId="ADAL" clId="{8980F799-3CDB-4867-BA7F-7B65384CA178}" dt="2020-04-03T16:53:23.348" v="6"/>
          <ac:picMkLst>
            <pc:docMk/>
            <pc:sldMk cId="3004786376" sldId="304"/>
            <ac:picMk id="9" creationId="{22CEF0BA-1E75-4A20-95BC-FC5B34C51171}"/>
          </ac:picMkLst>
        </pc:picChg>
        <pc:picChg chg="add">
          <ac:chgData name="Elena Toma" userId="275890a2-8b43-4638-9afe-17119bcb5b5f" providerId="ADAL" clId="{8980F799-3CDB-4867-BA7F-7B65384CA178}" dt="2020-04-03T16:53:23.348" v="6"/>
          <ac:picMkLst>
            <pc:docMk/>
            <pc:sldMk cId="3004786376" sldId="304"/>
            <ac:picMk id="12" creationId="{F3D6431D-8338-4E9B-8B57-08394BADAB98}"/>
          </ac:picMkLst>
        </pc:picChg>
        <pc:picChg chg="add del mod">
          <ac:chgData name="Elena Toma" userId="275890a2-8b43-4638-9afe-17119bcb5b5f" providerId="ADAL" clId="{8980F799-3CDB-4867-BA7F-7B65384CA178}" dt="2020-04-03T16:51:56.473" v="4" actId="478"/>
          <ac:picMkLst>
            <pc:docMk/>
            <pc:sldMk cId="3004786376" sldId="304"/>
            <ac:picMk id="1026" creationId="{887A0A7B-E6BC-46CF-813E-4DB9FFBF001A}"/>
          </ac:picMkLst>
        </pc:picChg>
        <pc:picChg chg="add del mod">
          <ac:chgData name="Elena Toma" userId="275890a2-8b43-4638-9afe-17119bcb5b5f" providerId="ADAL" clId="{8980F799-3CDB-4867-BA7F-7B65384CA178}" dt="2020-04-03T16:51:56.888" v="5" actId="478"/>
          <ac:picMkLst>
            <pc:docMk/>
            <pc:sldMk cId="3004786376" sldId="304"/>
            <ac:picMk id="1027" creationId="{2E47BD89-45F2-4921-BC05-3AD92DEB1270}"/>
          </ac:picMkLst>
        </pc:picChg>
        <pc:cxnChg chg="add">
          <ac:chgData name="Elena Toma" userId="275890a2-8b43-4638-9afe-17119bcb5b5f" providerId="ADAL" clId="{8980F799-3CDB-4867-BA7F-7B65384CA178}" dt="2020-04-03T16:53:23.348" v="6"/>
          <ac:cxnSpMkLst>
            <pc:docMk/>
            <pc:sldMk cId="3004786376" sldId="304"/>
            <ac:cxnSpMk id="13" creationId="{13A4E27C-8911-424F-BF60-3AF1AADAF885}"/>
          </ac:cxnSpMkLst>
        </pc:cxnChg>
      </pc:sldChg>
    </pc:docChg>
  </pc:docChgLst>
  <pc:docChgLst>
    <pc:chgData name="Elena Toma" userId="275890a2-8b43-4638-9afe-17119bcb5b5f" providerId="ADAL" clId="{5D065084-51DF-4042-A1F1-234A3CCAB7AD}"/>
    <pc:docChg chg="modSld">
      <pc:chgData name="Elena Toma" userId="275890a2-8b43-4638-9afe-17119bcb5b5f" providerId="ADAL" clId="{5D065084-51DF-4042-A1F1-234A3CCAB7AD}" dt="2020-03-03T15:29:19.087" v="0"/>
      <pc:docMkLst>
        <pc:docMk/>
      </pc:docMkLst>
      <pc:sldChg chg="modAnim">
        <pc:chgData name="Elena Toma" userId="275890a2-8b43-4638-9afe-17119bcb5b5f" providerId="ADAL" clId="{5D065084-51DF-4042-A1F1-234A3CCAB7AD}" dt="2020-03-03T15:29:19.087" v="0"/>
        <pc:sldMkLst>
          <pc:docMk/>
          <pc:sldMk cId="3954166728" sldId="30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771AD9-9642-44B5-8109-D56BDC5D4943}" type="datetimeFigureOut">
              <a:rPr lang="en-US"/>
              <a:t>4/3/2020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E83E91-E085-46BE-B1E3-71DBCD40460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278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5828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820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9046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6862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7465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010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28389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46021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1307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7200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490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83E91-E085-46BE-B1E3-71DBCD404601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1984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249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786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3363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cs typeface="Calibri"/>
              </a:rPr>
              <a:t>Ask the children what they think the brain is for. </a:t>
            </a:r>
            <a:endParaRPr lang="en-GB" dirty="0"/>
          </a:p>
          <a:p>
            <a:endParaRPr lang="en-GB" dirty="0"/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 is the brain?</a:t>
            </a:r>
            <a:endParaRPr lang="en-GB" dirty="0">
              <a:cs typeface="Calibri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brain is the control centre for your body and it sits in your skull at the top of your spinal cord.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brain has three main parts.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cerebellum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(say se-re-bell-um).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cerebrum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(say se-re-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brum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which has two parts, the left and right 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cerebral hemispheres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(say se-re-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brell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hem-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-fears).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brain stem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that controls a lot of the 'automatic' actions of your body such as breathing and heart beat, and links the brain to the spinal cord and the rest of the body.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 brain is wrapped in 3 layers of tissue and floats in a special shock-proof fluid to stop it from getting bumped on the inside of your skull as your body moves around.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the brain does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 brain is more powerful, more complex and more clever than any computer ever built.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constantly dealing with hundreds of messages from the world around you, and from your body, and telling your body what to do.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gets the messages from your senses - 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seeing, hearing, tasting, smelling, touching and moving. 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messages travel from nerve cells all over the body. They travel along nerve fibres to nerve cells in the brain.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Looking after your brain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 brain is protected inside your skull and is cushioned by cerebral-spinal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fuild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(se-re-bro-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nal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but could still be damaged if your head is hit or bumps into something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hard.say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Always wear a helmet if you are riding a bike, scooter or skate board.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Always wear a helmet for sports where you could be hit or fall,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baseball or horse-riding .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Never dive into water unless you know how deep it is. (Your brain should let you know that this is not a smart thing to do.)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 to that 'voice' inside you - you know what I mean, the one that says 'This is not a good idea!'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Apart from making sure that you don't injure your brain, you can also make sure that you help your brain by: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Eating healthy food like fish and fresh vegetables.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Exercising your brain by learning new things and trying to remember them.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Getting plenty of sleep.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7354F-47C5-4828-81A8-FB66EAF90F3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3402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599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860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3039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144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0745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843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91348-B09B-4C34-8217-AD4C83811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7D89D0-CD80-4D8A-A153-69448FAECA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7F1438-935A-4771-9561-ED84BF1404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bristol.ac.uk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D5E373-250B-4DE4-8134-0A3FFB829A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F2F0AD5-6B18-4511-9575-25B5FC627707}" type="datetime4">
              <a:rPr lang="en-GB" smtClean="0"/>
              <a:pPr/>
              <a:t>03 April 2020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9635B-C560-455B-B95A-DF30A280B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F5F58-2113-4575-A8E0-91AC5AF8A6C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321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sv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44.png"/><Relationship Id="rId4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3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microsoft.com/office/2007/relationships/hdphoto" Target="../media/hdphoto2.wdp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.jpeg"/><Relationship Id="rId7" Type="http://schemas.microsoft.com/office/2007/relationships/hdphoto" Target="../media/hdphoto5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microsoft.com/office/2007/relationships/hdphoto" Target="../media/hdphoto8.wdp"/><Relationship Id="rId5" Type="http://schemas.microsoft.com/office/2007/relationships/hdphoto" Target="../media/hdphoto4.wdp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microsoft.com/office/2007/relationships/hdphoto" Target="../media/hdphoto6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59.png"/><Relationship Id="rId10" Type="http://schemas.openxmlformats.org/officeDocument/2006/relationships/image" Target="../media/image34.svg"/><Relationship Id="rId4" Type="http://schemas.openxmlformats.org/officeDocument/2006/relationships/image" Target="../media/image58.png"/><Relationship Id="rId9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66CB2CC-7685-4D20-B1D9-2C614A896057}"/>
              </a:ext>
            </a:extLst>
          </p:cNvPr>
          <p:cNvSpPr/>
          <p:nvPr/>
        </p:nvSpPr>
        <p:spPr>
          <a:xfrm>
            <a:off x="3905192" y="2568836"/>
            <a:ext cx="7828829" cy="216366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75000"/>
              </a:lnSpc>
              <a:spcAft>
                <a:spcPts val="600"/>
              </a:spcAft>
            </a:pPr>
            <a:r>
              <a:rPr lang="en-GB" sz="9600" kern="1400">
                <a:solidFill>
                  <a:srgbClr val="C00000"/>
                </a:solidFill>
                <a:latin typeface="+mj-lt"/>
                <a:cs typeface="Calibri Light"/>
              </a:rPr>
              <a:t>The Brain</a:t>
            </a:r>
            <a:r>
              <a:rPr lang="en-GB" sz="8000" kern="1400">
                <a:solidFill>
                  <a:srgbClr val="C00000"/>
                </a:solidFill>
                <a:latin typeface="+mj-lt"/>
                <a:cs typeface="Calibri Light"/>
              </a:rPr>
              <a:t> </a:t>
            </a:r>
            <a:r>
              <a:rPr lang="en-GB" sz="8000" kern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 Light"/>
              </a:rPr>
              <a:t>&amp; Nervous System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00D592-087A-466F-90BA-9CC71C13A1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0034" y="390284"/>
            <a:ext cx="1889241" cy="18042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07C8E5-135B-4F33-8792-8C6E455287E7}"/>
              </a:ext>
            </a:extLst>
          </p:cNvPr>
          <p:cNvSpPr txBox="1"/>
          <p:nvPr/>
        </p:nvSpPr>
        <p:spPr>
          <a:xfrm>
            <a:off x="1445516" y="169686"/>
            <a:ext cx="3434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434343"/>
                </a:solidFill>
                <a:latin typeface="+mj-lt"/>
              </a:rPr>
              <a:t>This activity has been supported </a:t>
            </a:r>
            <a:br>
              <a:rPr lang="en-GB">
                <a:solidFill>
                  <a:srgbClr val="434343"/>
                </a:solidFill>
                <a:latin typeface="+mj-lt"/>
              </a:rPr>
            </a:br>
            <a:r>
              <a:rPr lang="en-GB">
                <a:solidFill>
                  <a:srgbClr val="434343"/>
                </a:solidFill>
                <a:latin typeface="+mj-lt"/>
              </a:rPr>
              <a:t>by a grant from Roche Products Ltd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13B35E-0343-4495-AB1A-C32586CAF7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08" y="128016"/>
            <a:ext cx="1323982" cy="716936"/>
          </a:xfrm>
          <a:prstGeom prst="rect">
            <a:avLst/>
          </a:prstGeom>
        </p:spPr>
      </p:pic>
      <p:pic>
        <p:nvPicPr>
          <p:cNvPr id="2" name="Picture 2" descr="A close up of a flower&#10;&#10;Description generated with very high confidence">
            <a:extLst>
              <a:ext uri="{FF2B5EF4-FFF2-40B4-BE49-F238E27FC236}">
                <a16:creationId xmlns:a16="http://schemas.microsoft.com/office/drawing/2014/main" id="{FB647B51-0F03-42D2-8C12-25DE1A0BD9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454" y="2202490"/>
            <a:ext cx="3094120" cy="2844047"/>
          </a:xfrm>
          <a:prstGeom prst="rect">
            <a:avLst/>
          </a:prstGeom>
        </p:spPr>
      </p:pic>
      <p:pic>
        <p:nvPicPr>
          <p:cNvPr id="15" name="Picture 14" descr="logo-ltr-3">
            <a:extLst>
              <a:ext uri="{FF2B5EF4-FFF2-40B4-BE49-F238E27FC236}">
                <a16:creationId xmlns:a16="http://schemas.microsoft.com/office/drawing/2014/main" id="{C9E192CC-06AD-4128-8A47-6F6FDBD7C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115" y="386374"/>
            <a:ext cx="26574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2">
            <a:extLst>
              <a:ext uri="{FF2B5EF4-FFF2-40B4-BE49-F238E27FC236}">
                <a16:creationId xmlns:a16="http://schemas.microsoft.com/office/drawing/2014/main" id="{C83DB31B-87C9-4C70-A739-BF095836B456}"/>
              </a:ext>
            </a:extLst>
          </p:cNvPr>
          <p:cNvSpPr txBox="1"/>
          <p:nvPr/>
        </p:nvSpPr>
        <p:spPr>
          <a:xfrm>
            <a:off x="6441824" y="1237471"/>
            <a:ext cx="290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Biomedical Science Outreach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02F87DC-D3AD-43C3-B8AA-6E4C7672FE69}"/>
              </a:ext>
            </a:extLst>
          </p:cNvPr>
          <p:cNvSpPr/>
          <p:nvPr/>
        </p:nvSpPr>
        <p:spPr>
          <a:xfrm>
            <a:off x="441375" y="5644243"/>
            <a:ext cx="3540072" cy="954107"/>
          </a:xfrm>
          <a:prstGeom prst="rect">
            <a:avLst/>
          </a:prstGeom>
        </p:spPr>
        <p:txBody>
          <a:bodyPr wrap="none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>
                <a:solidFill>
                  <a:srgbClr val="C00000"/>
                </a:solidFill>
                <a:latin typeface="+mj-lt"/>
                <a:ea typeface="Microsoft JhengHei"/>
                <a:cs typeface="Arial"/>
              </a:rPr>
              <a:t>Lydia Bown </a:t>
            </a:r>
            <a:endParaRPr lang="en-GB" sz="3200">
              <a:solidFill>
                <a:srgbClr val="C00000"/>
              </a:solidFill>
              <a:latin typeface="+mj-lt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r>
              <a:rPr lang="en-GB" sz="2400">
                <a:solidFill>
                  <a:srgbClr val="434343"/>
                </a:solidFill>
                <a:latin typeface="+mj-lt"/>
                <a:ea typeface="Microsoft JhengHei"/>
                <a:cs typeface="Arial"/>
              </a:rPr>
              <a:t>BNA Outreach Ambassador</a:t>
            </a:r>
            <a:endParaRPr lang="en-GB" sz="2400">
              <a:solidFill>
                <a:srgbClr val="434343"/>
              </a:solidFill>
              <a:latin typeface="+mj-lt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DFC7D7-41A9-4ACE-96F8-B69088890891}"/>
              </a:ext>
            </a:extLst>
          </p:cNvPr>
          <p:cNvSpPr/>
          <p:nvPr/>
        </p:nvSpPr>
        <p:spPr>
          <a:xfrm>
            <a:off x="8316090" y="5644242"/>
            <a:ext cx="3609001" cy="954107"/>
          </a:xfrm>
          <a:prstGeom prst="rect">
            <a:avLst/>
          </a:prstGeom>
        </p:spPr>
        <p:txBody>
          <a:bodyPr wrap="none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>
                <a:solidFill>
                  <a:srgbClr val="C00000"/>
                </a:solidFill>
                <a:latin typeface="+mj-lt"/>
                <a:ea typeface="Microsoft JhengHei"/>
                <a:cs typeface="Arial"/>
              </a:rPr>
              <a:t>Elena Toma </a:t>
            </a:r>
          </a:p>
          <a:p>
            <a:r>
              <a:rPr lang="en-GB" sz="2400">
                <a:solidFill>
                  <a:srgbClr val="434343"/>
                </a:solidFill>
                <a:latin typeface="+mj-lt"/>
                <a:ea typeface="Microsoft JhengHei"/>
                <a:cs typeface="Arial"/>
              </a:rPr>
              <a:t>BNA Outreach Ambassador </a:t>
            </a:r>
            <a:endParaRPr lang="en-GB" sz="2400">
              <a:solidFill>
                <a:srgbClr val="434343"/>
              </a:solidFill>
              <a:latin typeface="+mj-lt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97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1EBA0D8-7E4B-47C3-845D-A6179BCC0469}"/>
              </a:ext>
            </a:extLst>
          </p:cNvPr>
          <p:cNvSpPr txBox="1"/>
          <p:nvPr/>
        </p:nvSpPr>
        <p:spPr>
          <a:xfrm>
            <a:off x="4331563" y="4836622"/>
            <a:ext cx="12837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>
                <a:solidFill>
                  <a:srgbClr val="434343"/>
                </a:solidFill>
                <a:latin typeface="+mj-lt"/>
              </a:rPr>
              <a:t>Front</a:t>
            </a:r>
            <a:endParaRPr lang="en-GB">
              <a:solidFill>
                <a:srgbClr val="434343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0AA178-A800-446E-9737-F93AEDAFF3DB}"/>
              </a:ext>
            </a:extLst>
          </p:cNvPr>
          <p:cNvSpPr txBox="1"/>
          <p:nvPr/>
        </p:nvSpPr>
        <p:spPr>
          <a:xfrm>
            <a:off x="10724022" y="4836622"/>
            <a:ext cx="11448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>
                <a:solidFill>
                  <a:srgbClr val="434343"/>
                </a:solidFill>
                <a:latin typeface="+mj-lt"/>
              </a:rPr>
              <a:t>Back</a:t>
            </a:r>
            <a:endParaRPr lang="en-GB">
              <a:solidFill>
                <a:srgbClr val="434343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E50574-3E45-4666-B4BF-FAD545D6077F}"/>
              </a:ext>
            </a:extLst>
          </p:cNvPr>
          <p:cNvSpPr/>
          <p:nvPr/>
        </p:nvSpPr>
        <p:spPr>
          <a:xfrm>
            <a:off x="236920" y="380568"/>
            <a:ext cx="578555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600">
                <a:solidFill>
                  <a:srgbClr val="C00000"/>
                </a:solidFill>
                <a:latin typeface="+mj-lt"/>
              </a:rPr>
              <a:t>Decision-making</a:t>
            </a:r>
            <a:endParaRPr lang="en-GB" sz="360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5AFE8B-E9D2-4145-B4E8-0C5CE57CFF50}"/>
              </a:ext>
            </a:extLst>
          </p:cNvPr>
          <p:cNvSpPr txBox="1"/>
          <p:nvPr/>
        </p:nvSpPr>
        <p:spPr>
          <a:xfrm>
            <a:off x="8801100" y="6550223"/>
            <a:ext cx="3441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rgbClr val="434343"/>
                </a:solidFill>
                <a:latin typeface="+mj-lt"/>
              </a:rPr>
              <a:t>Copyright © Society for Neuroscience (2017)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D62FD7-E3B9-4102-9256-49F6D87D1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914" y="1257300"/>
            <a:ext cx="5707454" cy="59503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79829B-05E1-4B8C-86E4-5B28C7DD8C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75" y="1406419"/>
            <a:ext cx="3869643" cy="335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20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7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1EBA0D8-7E4B-47C3-845D-A6179BCC0469}"/>
              </a:ext>
            </a:extLst>
          </p:cNvPr>
          <p:cNvSpPr txBox="1"/>
          <p:nvPr/>
        </p:nvSpPr>
        <p:spPr>
          <a:xfrm>
            <a:off x="5522953" y="4901391"/>
            <a:ext cx="12837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>
                <a:solidFill>
                  <a:srgbClr val="434343"/>
                </a:solidFill>
                <a:latin typeface="+mj-lt"/>
              </a:rPr>
              <a:t>Front</a:t>
            </a:r>
            <a:endParaRPr lang="en-GB">
              <a:solidFill>
                <a:srgbClr val="434343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0AA178-A800-446E-9737-F93AEDAFF3DB}"/>
              </a:ext>
            </a:extLst>
          </p:cNvPr>
          <p:cNvSpPr txBox="1"/>
          <p:nvPr/>
        </p:nvSpPr>
        <p:spPr>
          <a:xfrm>
            <a:off x="262832" y="4901391"/>
            <a:ext cx="11448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>
                <a:solidFill>
                  <a:srgbClr val="434343"/>
                </a:solidFill>
                <a:latin typeface="+mj-lt"/>
              </a:rPr>
              <a:t>Back</a:t>
            </a:r>
            <a:endParaRPr lang="en-GB">
              <a:solidFill>
                <a:srgbClr val="434343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E50574-3E45-4666-B4BF-FAD545D6077F}"/>
              </a:ext>
            </a:extLst>
          </p:cNvPr>
          <p:cNvSpPr/>
          <p:nvPr/>
        </p:nvSpPr>
        <p:spPr>
          <a:xfrm>
            <a:off x="7292789" y="596888"/>
            <a:ext cx="470898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0">
                <a:solidFill>
                  <a:srgbClr val="C00000"/>
                </a:solidFill>
                <a:latin typeface="+mj-lt"/>
              </a:rPr>
              <a:t>Movement</a:t>
            </a:r>
            <a:endParaRPr lang="en-GB" sz="440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5AFE8B-E9D2-4145-B4E8-0C5CE57CFF50}"/>
              </a:ext>
            </a:extLst>
          </p:cNvPr>
          <p:cNvSpPr txBox="1"/>
          <p:nvPr/>
        </p:nvSpPr>
        <p:spPr>
          <a:xfrm>
            <a:off x="8801100" y="6550223"/>
            <a:ext cx="3441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rgbClr val="434343"/>
                </a:solidFill>
                <a:latin typeface="+mj-lt"/>
              </a:rPr>
              <a:t>Copyright © Society for Neuroscience (2017)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C0C480-631B-4454-8D45-CBB3D7971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8268" y="1954750"/>
            <a:ext cx="4953942" cy="43877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4B8C2C-EA49-4B8A-9F1C-4E1CDA44EB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7" b="18143"/>
          <a:stretch/>
        </p:blipFill>
        <p:spPr>
          <a:xfrm>
            <a:off x="7292789" y="1954750"/>
            <a:ext cx="4780429" cy="314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7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7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1EBA0D8-7E4B-47C3-845D-A6179BCC0469}"/>
              </a:ext>
            </a:extLst>
          </p:cNvPr>
          <p:cNvSpPr txBox="1"/>
          <p:nvPr/>
        </p:nvSpPr>
        <p:spPr>
          <a:xfrm>
            <a:off x="4331563" y="4836622"/>
            <a:ext cx="12837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>
                <a:solidFill>
                  <a:srgbClr val="434343"/>
                </a:solidFill>
                <a:latin typeface="+mj-lt"/>
              </a:rPr>
              <a:t>Front</a:t>
            </a:r>
            <a:endParaRPr lang="en-GB">
              <a:solidFill>
                <a:srgbClr val="434343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0AA178-A800-446E-9737-F93AEDAFF3DB}"/>
              </a:ext>
            </a:extLst>
          </p:cNvPr>
          <p:cNvSpPr txBox="1"/>
          <p:nvPr/>
        </p:nvSpPr>
        <p:spPr>
          <a:xfrm>
            <a:off x="10724022" y="4836622"/>
            <a:ext cx="11448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>
                <a:solidFill>
                  <a:srgbClr val="434343"/>
                </a:solidFill>
                <a:latin typeface="+mj-lt"/>
              </a:rPr>
              <a:t>Back</a:t>
            </a:r>
            <a:endParaRPr lang="en-GB">
              <a:solidFill>
                <a:srgbClr val="434343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E50574-3E45-4666-B4BF-FAD545D6077F}"/>
              </a:ext>
            </a:extLst>
          </p:cNvPr>
          <p:cNvSpPr/>
          <p:nvPr/>
        </p:nvSpPr>
        <p:spPr>
          <a:xfrm>
            <a:off x="1238883" y="584682"/>
            <a:ext cx="219694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600">
                <a:solidFill>
                  <a:srgbClr val="C00000"/>
                </a:solidFill>
                <a:latin typeface="+mj-lt"/>
              </a:rPr>
              <a:t>Touch</a:t>
            </a:r>
            <a:endParaRPr lang="en-GB" sz="360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5AFE8B-E9D2-4145-B4E8-0C5CE57CFF50}"/>
              </a:ext>
            </a:extLst>
          </p:cNvPr>
          <p:cNvSpPr txBox="1"/>
          <p:nvPr/>
        </p:nvSpPr>
        <p:spPr>
          <a:xfrm>
            <a:off x="8801100" y="6550223"/>
            <a:ext cx="3441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rgbClr val="434343"/>
                </a:solidFill>
                <a:latin typeface="+mj-lt"/>
              </a:rPr>
              <a:t>Copyright © Society for Neuroscience (2017)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695FA0-897B-43AB-8058-6E3A92465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747" y="1945773"/>
            <a:ext cx="5551840" cy="49122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EA9134-5217-4853-A4BE-A3C2AD7E4B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12" y="1313492"/>
            <a:ext cx="4567518" cy="456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3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7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late of food that is sitting on the side of fries&#10;&#10;Description generated with very high confidence">
            <a:extLst>
              <a:ext uri="{FF2B5EF4-FFF2-40B4-BE49-F238E27FC236}">
                <a16:creationId xmlns:a16="http://schemas.microsoft.com/office/drawing/2014/main" id="{22C938B9-152B-41E7-B90C-A7C5B27CB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205753"/>
            <a:ext cx="6266329" cy="417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9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32A8A085-3085-46C4-A1D3-727FC1FF5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32" y="3009108"/>
            <a:ext cx="2036581" cy="1339019"/>
          </a:xfrm>
          <a:prstGeom prst="rect">
            <a:avLst/>
          </a:prstGeom>
        </p:spPr>
      </p:pic>
      <p:pic>
        <p:nvPicPr>
          <p:cNvPr id="13" name="Picture 2" descr="A close up of a flower&#10;&#10;Description generated with very high confidence">
            <a:extLst>
              <a:ext uri="{FF2B5EF4-FFF2-40B4-BE49-F238E27FC236}">
                <a16:creationId xmlns:a16="http://schemas.microsoft.com/office/drawing/2014/main" id="{5727E5DF-C468-4DEB-89CF-E8BBBD2E2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845" y="2217737"/>
            <a:ext cx="3349567" cy="3078848"/>
          </a:xfrm>
          <a:prstGeom prst="rect">
            <a:avLst/>
          </a:prstGeom>
        </p:spPr>
      </p:pic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0F92862F-9E02-4E95-BEB4-66D8C3C3A75D}"/>
              </a:ext>
            </a:extLst>
          </p:cNvPr>
          <p:cNvSpPr/>
          <p:nvPr/>
        </p:nvSpPr>
        <p:spPr>
          <a:xfrm flipH="1">
            <a:off x="8953724" y="499779"/>
            <a:ext cx="2805952" cy="1586752"/>
          </a:xfrm>
          <a:prstGeom prst="cloudCallout">
            <a:avLst>
              <a:gd name="adj1" fmla="val 35608"/>
              <a:gd name="adj2" fmla="val 83293"/>
            </a:avLst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>
                <a:cs typeface="Calibri"/>
              </a:rPr>
              <a:t>Mmm...yummy</a:t>
            </a:r>
            <a:endParaRPr lang="en-US" sz="2000"/>
          </a:p>
        </p:txBody>
      </p:sp>
      <p:pic>
        <p:nvPicPr>
          <p:cNvPr id="17" name="Picture 17" descr="A close up of a persons face&#10;&#10;Description generated with very high confidence">
            <a:extLst>
              <a:ext uri="{FF2B5EF4-FFF2-40B4-BE49-F238E27FC236}">
                <a16:creationId xmlns:a16="http://schemas.microsoft.com/office/drawing/2014/main" id="{EDDDD329-1467-4847-A944-7E0B818A4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449138" y="1068140"/>
            <a:ext cx="2141606" cy="2748493"/>
          </a:xfrm>
          <a:prstGeom prst="rect">
            <a:avLst/>
          </a:prstGeom>
        </p:spPr>
      </p:pic>
      <p:pic>
        <p:nvPicPr>
          <p:cNvPr id="2" name="Picture 2" descr="A close up of a persons hand&#10;&#10;Description generated with very high confidence">
            <a:extLst>
              <a:ext uri="{FF2B5EF4-FFF2-40B4-BE49-F238E27FC236}">
                <a16:creationId xmlns:a16="http://schemas.microsoft.com/office/drawing/2014/main" id="{3D0C0BA9-F54A-4020-901B-580A0B2E0C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477" t="16799" b="14644"/>
          <a:stretch/>
        </p:blipFill>
        <p:spPr>
          <a:xfrm>
            <a:off x="2402973" y="4264450"/>
            <a:ext cx="3636897" cy="2064269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7E070903-4A74-462D-A77A-E4ACE3941B26}"/>
              </a:ext>
            </a:extLst>
          </p:cNvPr>
          <p:cNvSpPr/>
          <p:nvPr/>
        </p:nvSpPr>
        <p:spPr>
          <a:xfrm rot="699597">
            <a:off x="5795095" y="2305212"/>
            <a:ext cx="1815920" cy="32668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ABC4C44E-7D2C-4C72-8060-2262A3ABAA45}"/>
              </a:ext>
            </a:extLst>
          </p:cNvPr>
          <p:cNvSpPr/>
          <p:nvPr/>
        </p:nvSpPr>
        <p:spPr>
          <a:xfrm rot="9827883">
            <a:off x="6159148" y="4445074"/>
            <a:ext cx="1815920" cy="308755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38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PChart">
            <a:extLst>
              <a:ext uri="{FF2B5EF4-FFF2-40B4-BE49-F238E27FC236}">
                <a16:creationId xmlns:a16="http://schemas.microsoft.com/office/drawing/2014/main" id="{E0D5F440-9755-49CD-854E-40ABDCB88D8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032500" y="1562100"/>
            <a:ext cx="4572000" cy="51435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PQuestion">
            <a:extLst>
              <a:ext uri="{FF2B5EF4-FFF2-40B4-BE49-F238E27FC236}">
                <a16:creationId xmlns:a16="http://schemas.microsoft.com/office/drawing/2014/main" id="{1D31AA7E-E990-432E-85FC-1CAE595B3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does the brain send messages?</a:t>
            </a:r>
          </a:p>
        </p:txBody>
      </p:sp>
      <p:sp>
        <p:nvSpPr>
          <p:cNvPr id="3" name="TPAnswers">
            <a:extLst>
              <a:ext uri="{FF2B5EF4-FFF2-40B4-BE49-F238E27FC236}">
                <a16:creationId xmlns:a16="http://schemas.microsoft.com/office/drawing/2014/main" id="{D8A989DC-2FD8-435A-B413-0740ED03F79B}"/>
              </a:ext>
            </a:extLst>
          </p:cNvPr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233550" y="2125309"/>
            <a:ext cx="4212000" cy="4580291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AutoNum type="alphaUcPeriod"/>
            </a:pPr>
            <a:r>
              <a:rPr lang="en-GB">
                <a:solidFill>
                  <a:srgbClr val="FF0000"/>
                </a:solidFill>
              </a:rPr>
              <a:t>Electricity </a:t>
            </a:r>
          </a:p>
          <a:p>
            <a:pPr marL="457200" indent="-457200">
              <a:buFont typeface="Wingdings" panose="05000000000000000000" pitchFamily="2" charset="2"/>
              <a:buAutoNum type="alphaUcPeriod"/>
            </a:pPr>
            <a:r>
              <a:rPr lang="en-GB">
                <a:solidFill>
                  <a:srgbClr val="0070C0"/>
                </a:solidFill>
              </a:rPr>
              <a:t>Heat </a:t>
            </a:r>
          </a:p>
          <a:p>
            <a:pPr marL="457200" indent="-457200">
              <a:buFont typeface="Wingdings" panose="05000000000000000000" pitchFamily="2" charset="2"/>
              <a:buAutoNum type="alphaUcPeriod"/>
            </a:pPr>
            <a:r>
              <a:rPr lang="en-GB">
                <a:solidFill>
                  <a:srgbClr val="34B233"/>
                </a:solidFill>
              </a:rPr>
              <a:t>Cake </a:t>
            </a:r>
          </a:p>
          <a:p>
            <a:pPr marL="457200" indent="-457200">
              <a:buFont typeface="Wingdings" panose="05000000000000000000" pitchFamily="2" charset="2"/>
              <a:buAutoNum type="alphaUcPeriod"/>
            </a:pPr>
            <a:r>
              <a:rPr lang="en-GB">
                <a:solidFill>
                  <a:srgbClr val="FFC000"/>
                </a:solidFill>
              </a:rPr>
              <a:t>Sound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73F557-2B69-4A06-9070-1ACFC75438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bristol.ac.uk</a:t>
            </a:r>
          </a:p>
        </p:txBody>
      </p:sp>
      <p:sp>
        <p:nvSpPr>
          <p:cNvPr id="5" name="TPPolling">
            <a:extLst>
              <a:ext uri="{FF2B5EF4-FFF2-40B4-BE49-F238E27FC236}">
                <a16:creationId xmlns:a16="http://schemas.microsoft.com/office/drawing/2014/main" id="{F170CEEC-625A-48D4-BCBC-051B457617F2}"/>
              </a:ext>
            </a:extLst>
          </p:cNvPr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bg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02AAF9-58AE-4093-A035-E738911F946C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484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C5BB5C-4D25-4DFF-A16C-EEBC7F6CF1ED}"/>
              </a:ext>
            </a:extLst>
          </p:cNvPr>
          <p:cNvSpPr txBox="1"/>
          <p:nvPr/>
        </p:nvSpPr>
        <p:spPr>
          <a:xfrm>
            <a:off x="885464" y="846880"/>
            <a:ext cx="378492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cs typeface="Calibri"/>
              </a:rPr>
              <a:t>What is electricity?</a:t>
            </a:r>
          </a:p>
        </p:txBody>
      </p:sp>
      <p:pic>
        <p:nvPicPr>
          <p:cNvPr id="4" name="Graphic 3" descr="High Voltage">
            <a:extLst>
              <a:ext uri="{FF2B5EF4-FFF2-40B4-BE49-F238E27FC236}">
                <a16:creationId xmlns:a16="http://schemas.microsoft.com/office/drawing/2014/main" id="{572E98C5-2415-46EE-8674-CE35C73F8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43109" y="109496"/>
            <a:ext cx="1806053" cy="18060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D0F89F-B00F-444D-A516-EEFA67EECAFE}"/>
              </a:ext>
            </a:extLst>
          </p:cNvPr>
          <p:cNvSpPr txBox="1"/>
          <p:nvPr/>
        </p:nvSpPr>
        <p:spPr>
          <a:xfrm>
            <a:off x="6721033" y="943335"/>
            <a:ext cx="27431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C00000"/>
                </a:solidFill>
                <a:cs typeface="Calibri"/>
              </a:rPr>
              <a:t>A form of energy</a:t>
            </a:r>
          </a:p>
        </p:txBody>
      </p:sp>
      <p:pic>
        <p:nvPicPr>
          <p:cNvPr id="6" name="Picture 6" descr="A person holding a candle&#10;&#10;Description generated with high confidence">
            <a:extLst>
              <a:ext uri="{FF2B5EF4-FFF2-40B4-BE49-F238E27FC236}">
                <a16:creationId xmlns:a16="http://schemas.microsoft.com/office/drawing/2014/main" id="{C577D282-D0B8-43ED-B074-079702123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44" y="2482794"/>
            <a:ext cx="3755984" cy="2307172"/>
          </a:xfrm>
          <a:prstGeom prst="rect">
            <a:avLst/>
          </a:prstGeom>
        </p:spPr>
      </p:pic>
      <p:pic>
        <p:nvPicPr>
          <p:cNvPr id="8" name="Picture 8" descr="A picture containing cup, sitting, table, white&#10;&#10;Description generated with very high confidence">
            <a:extLst>
              <a:ext uri="{FF2B5EF4-FFF2-40B4-BE49-F238E27FC236}">
                <a16:creationId xmlns:a16="http://schemas.microsoft.com/office/drawing/2014/main" id="{D2032940-7B19-4FA9-9C30-61025EFAAC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0683" y="3059574"/>
            <a:ext cx="1836179" cy="2889813"/>
          </a:xfrm>
          <a:prstGeom prst="rect">
            <a:avLst/>
          </a:prstGeom>
        </p:spPr>
      </p:pic>
      <p:pic>
        <p:nvPicPr>
          <p:cNvPr id="10" name="Picture 10" descr="A picture containing food, table, sitting, surface&#10;&#10;Description generated with very high confidence">
            <a:extLst>
              <a:ext uri="{FF2B5EF4-FFF2-40B4-BE49-F238E27FC236}">
                <a16:creationId xmlns:a16="http://schemas.microsoft.com/office/drawing/2014/main" id="{E6B42CC0-86E9-49AC-AB7E-09A97447FB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0616" y="1873170"/>
            <a:ext cx="1391856" cy="2774066"/>
          </a:xfrm>
          <a:prstGeom prst="rect">
            <a:avLst/>
          </a:prstGeom>
        </p:spPr>
      </p:pic>
      <p:pic>
        <p:nvPicPr>
          <p:cNvPr id="13" name="Graphic 12" descr="Flask">
            <a:extLst>
              <a:ext uri="{FF2B5EF4-FFF2-40B4-BE49-F238E27FC236}">
                <a16:creationId xmlns:a16="http://schemas.microsoft.com/office/drawing/2014/main" id="{0EF7E68E-E4F8-4FCD-8DF8-FEC9844BDA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55019" y="3427576"/>
            <a:ext cx="1596198" cy="1596198"/>
          </a:xfrm>
          <a:prstGeom prst="rect">
            <a:avLst/>
          </a:prstGeom>
        </p:spPr>
      </p:pic>
      <p:pic>
        <p:nvPicPr>
          <p:cNvPr id="3" name="Picture 6" descr="A close up of a logo&#10;&#10;Description generated with high confidence">
            <a:extLst>
              <a:ext uri="{FF2B5EF4-FFF2-40B4-BE49-F238E27FC236}">
                <a16:creationId xmlns:a16="http://schemas.microsoft.com/office/drawing/2014/main" id="{86F1DB38-575E-4276-9410-68E10FE256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8475" y="4932872"/>
            <a:ext cx="1779917" cy="177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60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A24C47-4E0E-4389-BABD-2CF64BDFB4A9}"/>
              </a:ext>
            </a:extLst>
          </p:cNvPr>
          <p:cNvSpPr txBox="1"/>
          <p:nvPr/>
        </p:nvSpPr>
        <p:spPr>
          <a:xfrm>
            <a:off x="2627396" y="2319765"/>
            <a:ext cx="6606988" cy="212365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>
                <a:solidFill>
                  <a:srgbClr val="C00000"/>
                </a:solidFill>
                <a:cs typeface="Calibri"/>
              </a:rPr>
              <a:t>Ulnar nerve stimulation </a:t>
            </a:r>
          </a:p>
        </p:txBody>
      </p:sp>
      <p:pic>
        <p:nvPicPr>
          <p:cNvPr id="4" name="Picture 5" descr="A picture containing chain&#10;&#10;Description generated with very high confidence">
            <a:extLst>
              <a:ext uri="{FF2B5EF4-FFF2-40B4-BE49-F238E27FC236}">
                <a16:creationId xmlns:a16="http://schemas.microsoft.com/office/drawing/2014/main" id="{DC4FAE6E-5AF7-497C-A9E1-2F3D712A8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7877" y="537880"/>
            <a:ext cx="5629418" cy="57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PQuestion">
            <a:extLst>
              <a:ext uri="{FF2B5EF4-FFF2-40B4-BE49-F238E27FC236}">
                <a16:creationId xmlns:a16="http://schemas.microsoft.com/office/drawing/2014/main" id="{3B0DD521-7710-44FB-A18B-FC45D70FE52F}"/>
              </a:ext>
            </a:extLst>
          </p:cNvPr>
          <p:cNvSpPr txBox="1">
            <a:spLocks/>
          </p:cNvSpPr>
          <p:nvPr/>
        </p:nvSpPr>
        <p:spPr>
          <a:xfrm>
            <a:off x="2765612" y="-2428"/>
            <a:ext cx="10515600" cy="1325563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>
              <a:cs typeface="Calibri Light"/>
            </a:endParaRPr>
          </a:p>
        </p:txBody>
      </p:sp>
      <p:pic>
        <p:nvPicPr>
          <p:cNvPr id="4" name="Picture 4" descr="A large brick building with grass in front of a house&#10;&#10;Description generated with very high confidence">
            <a:extLst>
              <a:ext uri="{FF2B5EF4-FFF2-40B4-BE49-F238E27FC236}">
                <a16:creationId xmlns:a16="http://schemas.microsoft.com/office/drawing/2014/main" id="{87A42782-4E6B-415B-A7D3-EEB94AF01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795" y="374373"/>
            <a:ext cx="5226424" cy="29420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26A3C1-1DD3-46C8-A90B-387A1624807A}"/>
              </a:ext>
            </a:extLst>
          </p:cNvPr>
          <p:cNvSpPr txBox="1"/>
          <p:nvPr/>
        </p:nvSpPr>
        <p:spPr>
          <a:xfrm>
            <a:off x="6651250" y="1801345"/>
            <a:ext cx="509454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/>
              <a:t>What is a house made of?</a:t>
            </a:r>
            <a:endParaRPr lang="en-US" sz="3600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C854F0-6C88-4792-9631-521E64961CB6}"/>
              </a:ext>
            </a:extLst>
          </p:cNvPr>
          <p:cNvSpPr txBox="1"/>
          <p:nvPr/>
        </p:nvSpPr>
        <p:spPr>
          <a:xfrm>
            <a:off x="7744945" y="4513164"/>
            <a:ext cx="274320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400">
                <a:solidFill>
                  <a:srgbClr val="C00000"/>
                </a:solidFill>
              </a:rPr>
              <a:t>Bricks</a:t>
            </a:r>
            <a:endParaRPr lang="en-US" sz="4400">
              <a:solidFill>
                <a:srgbClr val="C00000"/>
              </a:solidFill>
              <a:cs typeface="Calibri"/>
            </a:endParaRPr>
          </a:p>
        </p:txBody>
      </p:sp>
      <p:pic>
        <p:nvPicPr>
          <p:cNvPr id="10" name="Picture 10" descr="A picture containing orange, toy, small, sitting&#10;&#10;Description generated with very high confidence">
            <a:extLst>
              <a:ext uri="{FF2B5EF4-FFF2-40B4-BE49-F238E27FC236}">
                <a16:creationId xmlns:a16="http://schemas.microsoft.com/office/drawing/2014/main" id="{DC655FCB-5797-4D99-B459-8E0ECD8C0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88" y="3706906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28FDF6-508A-4A56-AA32-40F3020C90DB}"/>
              </a:ext>
            </a:extLst>
          </p:cNvPr>
          <p:cNvSpPr txBox="1"/>
          <p:nvPr/>
        </p:nvSpPr>
        <p:spPr>
          <a:xfrm>
            <a:off x="2559204" y="719254"/>
            <a:ext cx="666471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>
                <a:cs typeface="Calibri"/>
              </a:rPr>
              <a:t>Our bodies are made of </a:t>
            </a:r>
            <a:r>
              <a:rPr lang="en-US" sz="4000" b="1">
                <a:solidFill>
                  <a:srgbClr val="C00000"/>
                </a:solidFill>
                <a:cs typeface="Calibri"/>
              </a:rPr>
              <a:t>cells</a:t>
            </a:r>
            <a:endParaRPr lang="en-US" sz="4000">
              <a:solidFill>
                <a:srgbClr val="C00000"/>
              </a:solidFill>
              <a:cs typeface="Calibri"/>
            </a:endParaRPr>
          </a:p>
        </p:txBody>
      </p:sp>
      <p:pic>
        <p:nvPicPr>
          <p:cNvPr id="3" name="Picture 3" descr="A picture containing cake, indoor, birthday, toy&#10;&#10;Description generated with very high confidence">
            <a:extLst>
              <a:ext uri="{FF2B5EF4-FFF2-40B4-BE49-F238E27FC236}">
                <a16:creationId xmlns:a16="http://schemas.microsoft.com/office/drawing/2014/main" id="{65A9B157-6E6E-43EA-8F62-CB243F672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010" y="1884127"/>
            <a:ext cx="6200078" cy="412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0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PChart">
            <a:extLst>
              <a:ext uri="{FF2B5EF4-FFF2-40B4-BE49-F238E27FC236}">
                <a16:creationId xmlns:a16="http://schemas.microsoft.com/office/drawing/2014/main" id="{25DF95D0-9AD8-448E-82AE-0B65489B560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032500" y="1562100"/>
            <a:ext cx="4572000" cy="51435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PQuestion">
            <a:extLst>
              <a:ext uri="{FF2B5EF4-FFF2-40B4-BE49-F238E27FC236}">
                <a16:creationId xmlns:a16="http://schemas.microsoft.com/office/drawing/2014/main" id="{E15493D2-7F21-4A31-A2AC-031AB4D34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000" y="590039"/>
            <a:ext cx="8424000" cy="975011"/>
          </a:xfrm>
        </p:spPr>
        <p:txBody>
          <a:bodyPr>
            <a:normAutofit fontScale="90000"/>
          </a:bodyPr>
          <a:lstStyle/>
          <a:p>
            <a:r>
              <a:rPr lang="en-GB"/>
              <a:t>What would you feel if someone stuck a finger into your brain and waggled it about?</a:t>
            </a:r>
            <a:endParaRPr lang="en-GB">
              <a:cs typeface="Calibri Light"/>
            </a:endParaRPr>
          </a:p>
        </p:txBody>
      </p:sp>
      <p:sp>
        <p:nvSpPr>
          <p:cNvPr id="3" name="TPAnswers">
            <a:extLst>
              <a:ext uri="{FF2B5EF4-FFF2-40B4-BE49-F238E27FC236}">
                <a16:creationId xmlns:a16="http://schemas.microsoft.com/office/drawing/2014/main" id="{27EAD722-2CB5-4EB8-AA99-12A207268F31}"/>
              </a:ext>
            </a:extLst>
          </p:cNvPr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884000" y="1984450"/>
            <a:ext cx="8723951" cy="458029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GB">
                <a:cs typeface="Calibri"/>
              </a:rPr>
              <a:t>Unbearable agony – the worst pain in the world.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GB">
                <a:cs typeface="Calibri"/>
              </a:rPr>
              <a:t>You'd feel hot and cold shivers all over your body.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GB">
                <a:cs typeface="Calibri"/>
              </a:rPr>
              <a:t>Nothing because the brain can’t feel touch. 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GB"/>
              <a:t>You would feel dizzy and then you would faint.</a:t>
            </a:r>
            <a:endParaRPr lang="en-GB">
              <a:cs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291ED8-D632-4A0A-801D-F920F926C6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bristol.ac.uk</a:t>
            </a:r>
          </a:p>
        </p:txBody>
      </p:sp>
      <p:sp>
        <p:nvSpPr>
          <p:cNvPr id="5" name="TPPolling">
            <a:extLst>
              <a:ext uri="{FF2B5EF4-FFF2-40B4-BE49-F238E27FC236}">
                <a16:creationId xmlns:a16="http://schemas.microsoft.com/office/drawing/2014/main" id="{D46A75FC-F85D-42FC-850D-9FA8E7005C54}"/>
              </a:ext>
            </a:extLst>
          </p:cNvPr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bg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834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5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2598BB-30FD-4C6B-873D-4A2E6EC2C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5175903" y="-158097"/>
            <a:ext cx="1828800" cy="122033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B47785-99FE-4023-A88F-F081A0B3C969}"/>
              </a:ext>
            </a:extLst>
          </p:cNvPr>
          <p:cNvSpPr txBox="1"/>
          <p:nvPr/>
        </p:nvSpPr>
        <p:spPr>
          <a:xfrm>
            <a:off x="7977554" y="6489361"/>
            <a:ext cx="421444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>
                <a:solidFill>
                  <a:schemeClr val="bg1"/>
                </a:solidFill>
                <a:latin typeface="+mj-lt"/>
              </a:rPr>
              <a:t>'Neurons in the brain' by Dr Jonathan Clarke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2FAAED-007F-4B5A-B423-768909A9C1C7}"/>
              </a:ext>
            </a:extLst>
          </p:cNvPr>
          <p:cNvSpPr txBox="1"/>
          <p:nvPr/>
        </p:nvSpPr>
        <p:spPr>
          <a:xfrm>
            <a:off x="4078165" y="191941"/>
            <a:ext cx="40356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8000">
                <a:solidFill>
                  <a:srgbClr val="C00000"/>
                </a:solidFill>
                <a:latin typeface="+mj-lt"/>
              </a:rPr>
              <a:t>Neuron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09467E-A0AE-40AD-92E3-269FCDABEC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425283">
            <a:off x="4556545" y="718520"/>
            <a:ext cx="3199070" cy="525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874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PChart">
            <a:extLst>
              <a:ext uri="{FF2B5EF4-FFF2-40B4-BE49-F238E27FC236}">
                <a16:creationId xmlns:a16="http://schemas.microsoft.com/office/drawing/2014/main" id="{E0D5F440-9755-49CD-854E-40ABDCB88D8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032500" y="1562100"/>
            <a:ext cx="4572000" cy="51435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PQuestion">
            <a:extLst>
              <a:ext uri="{FF2B5EF4-FFF2-40B4-BE49-F238E27FC236}">
                <a16:creationId xmlns:a16="http://schemas.microsoft.com/office/drawing/2014/main" id="{1D31AA7E-E990-432E-85FC-1CAE595B3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thin is a neuron?</a:t>
            </a:r>
          </a:p>
        </p:txBody>
      </p:sp>
      <p:sp>
        <p:nvSpPr>
          <p:cNvPr id="3" name="TPAnswers">
            <a:extLst>
              <a:ext uri="{FF2B5EF4-FFF2-40B4-BE49-F238E27FC236}">
                <a16:creationId xmlns:a16="http://schemas.microsoft.com/office/drawing/2014/main" id="{D8A989DC-2FD8-435A-B413-0740ED03F79B}"/>
              </a:ext>
            </a:extLst>
          </p:cNvPr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884000" y="1567507"/>
            <a:ext cx="4528301" cy="458029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Wingdings" panose="05000000000000000000" pitchFamily="2" charset="2"/>
              <a:buAutoNum type="alphaUcPeriod"/>
            </a:pPr>
            <a:r>
              <a:rPr lang="en-GB">
                <a:solidFill>
                  <a:srgbClr val="FF0000"/>
                </a:solidFill>
              </a:rPr>
              <a:t>Thinner than a pencil  </a:t>
            </a:r>
            <a:endParaRPr lang="en-US"/>
          </a:p>
          <a:p>
            <a:pPr marL="457200" indent="-457200">
              <a:buFont typeface="Wingdings" panose="05000000000000000000" pitchFamily="2" charset="2"/>
              <a:buAutoNum type="alphaUcPeriod"/>
            </a:pPr>
            <a:r>
              <a:rPr lang="en-GB">
                <a:solidFill>
                  <a:srgbClr val="0070C0"/>
                </a:solidFill>
                <a:cs typeface="Calibri"/>
              </a:rPr>
              <a:t>Thinner than a wire</a:t>
            </a:r>
          </a:p>
          <a:p>
            <a:pPr marL="457200" indent="-457200">
              <a:buFont typeface="Wingdings" panose="05000000000000000000" pitchFamily="2" charset="2"/>
              <a:buAutoNum type="alphaUcPeriod"/>
            </a:pPr>
            <a:r>
              <a:rPr lang="en-GB">
                <a:solidFill>
                  <a:srgbClr val="34B233"/>
                </a:solidFill>
                <a:cs typeface="Calibri"/>
              </a:rPr>
              <a:t>Thinner than a hair</a:t>
            </a:r>
          </a:p>
          <a:p>
            <a:pPr marL="457200" indent="-457200">
              <a:buFont typeface="Wingdings" panose="05000000000000000000" pitchFamily="2" charset="2"/>
              <a:buAutoNum type="alphaUcPeriod"/>
            </a:pPr>
            <a:r>
              <a:rPr lang="en-GB">
                <a:solidFill>
                  <a:srgbClr val="FFC000"/>
                </a:solidFill>
                <a:cs typeface="Calibri"/>
              </a:rPr>
              <a:t>Thinner than all of those things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73F557-2B69-4A06-9070-1ACFC75438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bristol.ac.uk</a:t>
            </a:r>
          </a:p>
        </p:txBody>
      </p:sp>
      <p:sp>
        <p:nvSpPr>
          <p:cNvPr id="5" name="TPPolling">
            <a:extLst>
              <a:ext uri="{FF2B5EF4-FFF2-40B4-BE49-F238E27FC236}">
                <a16:creationId xmlns:a16="http://schemas.microsoft.com/office/drawing/2014/main" id="{F170CEEC-625A-48D4-BCBC-051B457617F2}"/>
              </a:ext>
            </a:extLst>
          </p:cNvPr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bg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468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12F8EC6-D570-4748-A545-3DAA7427742B}"/>
              </a:ext>
            </a:extLst>
          </p:cNvPr>
          <p:cNvSpPr txBox="1"/>
          <p:nvPr/>
        </p:nvSpPr>
        <p:spPr>
          <a:xfrm>
            <a:off x="284843" y="413790"/>
            <a:ext cx="11622314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4400" dirty="0">
                <a:solidFill>
                  <a:srgbClr val="C00000"/>
                </a:solidFill>
                <a:latin typeface="+mj-lt"/>
                <a:cs typeface="Calibri Light"/>
              </a:rPr>
              <a:t>The axon of a neuron is about a third of the thickness of a human hair</a:t>
            </a:r>
          </a:p>
        </p:txBody>
      </p:sp>
      <p:pic>
        <p:nvPicPr>
          <p:cNvPr id="9" name="Picture 2" descr="A close up of a tree&#10;&#10;Description generated with high confidence">
            <a:extLst>
              <a:ext uri="{FF2B5EF4-FFF2-40B4-BE49-F238E27FC236}">
                <a16:creationId xmlns:a16="http://schemas.microsoft.com/office/drawing/2014/main" id="{22CEF0BA-1E75-4A20-95BC-FC5B34C51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845" y="2737034"/>
            <a:ext cx="6260665" cy="13852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EC396E-1A19-4AAE-81DD-3C52B612CF09}"/>
              </a:ext>
            </a:extLst>
          </p:cNvPr>
          <p:cNvSpPr txBox="1"/>
          <p:nvPr/>
        </p:nvSpPr>
        <p:spPr>
          <a:xfrm>
            <a:off x="701294" y="5858730"/>
            <a:ext cx="572874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Robert Huber at English </a:t>
            </a:r>
            <a:r>
              <a:rPr lang="en-US" err="1">
                <a:ea typeface="+mn-lt"/>
                <a:cs typeface="+mn-lt"/>
              </a:rPr>
              <a:t>Wikibooks</a:t>
            </a:r>
            <a:r>
              <a:rPr lang="en-US">
                <a:ea typeface="+mn-lt"/>
                <a:cs typeface="+mn-lt"/>
              </a:rPr>
              <a:t> / CC BY-SA (https://creativecommons.org/licenses/by-sa/3.0)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F8BBCE-8C4C-4BF8-BB63-D7F7EF6FDED7}"/>
              </a:ext>
            </a:extLst>
          </p:cNvPr>
          <p:cNvSpPr txBox="1"/>
          <p:nvPr/>
        </p:nvSpPr>
        <p:spPr>
          <a:xfrm>
            <a:off x="6641111" y="5854128"/>
            <a:ext cx="531651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Juan de </a:t>
            </a:r>
            <a:r>
              <a:rPr lang="en-US" err="1">
                <a:ea typeface="+mn-lt"/>
                <a:cs typeface="+mn-lt"/>
              </a:rPr>
              <a:t>Vojníkov</a:t>
            </a:r>
            <a:r>
              <a:rPr lang="en-US">
                <a:ea typeface="+mn-lt"/>
                <a:cs typeface="+mn-lt"/>
              </a:rPr>
              <a:t> / CC BY-SA (https://creativecommons.org/licenses/by-sa/4.0)</a:t>
            </a:r>
            <a:endParaRPr lang="en-US"/>
          </a:p>
        </p:txBody>
      </p:sp>
      <p:pic>
        <p:nvPicPr>
          <p:cNvPr id="12" name="Picture 11" descr="A picture containing indoor, sitting, table, mirror&#10;&#10;Description generated with very high confidence">
            <a:extLst>
              <a:ext uri="{FF2B5EF4-FFF2-40B4-BE49-F238E27FC236}">
                <a16:creationId xmlns:a16="http://schemas.microsoft.com/office/drawing/2014/main" id="{F3D6431D-8338-4E9B-8B57-08394BADA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5136" y="1918320"/>
            <a:ext cx="3079735" cy="2332634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3A4E27C-8911-424F-BF60-3AF1AADAF885}"/>
              </a:ext>
            </a:extLst>
          </p:cNvPr>
          <p:cNvCxnSpPr/>
          <p:nvPr/>
        </p:nvCxnSpPr>
        <p:spPr>
          <a:xfrm flipH="1">
            <a:off x="2936545" y="2255292"/>
            <a:ext cx="63689" cy="12101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0A23704-C549-41C0-A8E4-0A71B9CF0475}"/>
              </a:ext>
            </a:extLst>
          </p:cNvPr>
          <p:cNvSpPr txBox="1"/>
          <p:nvPr/>
        </p:nvSpPr>
        <p:spPr>
          <a:xfrm>
            <a:off x="2706380" y="1887513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cs typeface="Calibri"/>
              </a:rPr>
              <a:t>axon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FACE24-2F9A-4BE1-91E6-2643B5B56E94}"/>
              </a:ext>
            </a:extLst>
          </p:cNvPr>
          <p:cNvSpPr txBox="1"/>
          <p:nvPr/>
        </p:nvSpPr>
        <p:spPr>
          <a:xfrm>
            <a:off x="2371583" y="4248149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/>
              <a:t>Neuron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2A01D1-0B75-4CC4-93A8-B3078AE3C96F}"/>
              </a:ext>
            </a:extLst>
          </p:cNvPr>
          <p:cNvSpPr txBox="1"/>
          <p:nvPr/>
        </p:nvSpPr>
        <p:spPr>
          <a:xfrm>
            <a:off x="8534400" y="4371833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/>
              <a:t>Human hair</a:t>
            </a:r>
            <a:r>
              <a:rPr lang="en-US" sz="2800"/>
              <a:t> </a:t>
            </a:r>
            <a:endParaRPr lang="en-US" sz="2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478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PChart">
            <a:extLst>
              <a:ext uri="{FF2B5EF4-FFF2-40B4-BE49-F238E27FC236}">
                <a16:creationId xmlns:a16="http://schemas.microsoft.com/office/drawing/2014/main" id="{8EB7321F-D7CD-4FBF-B246-A90340488F9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032500" y="1562100"/>
            <a:ext cx="4572000" cy="51435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PQuestion">
            <a:extLst>
              <a:ext uri="{FF2B5EF4-FFF2-40B4-BE49-F238E27FC236}">
                <a16:creationId xmlns:a16="http://schemas.microsoft.com/office/drawing/2014/main" id="{36B3E540-2BAD-4705-8FE9-D4306556A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000" y="360001"/>
            <a:ext cx="8424000" cy="975011"/>
          </a:xfrm>
        </p:spPr>
        <p:txBody>
          <a:bodyPr>
            <a:normAutofit fontScale="90000"/>
          </a:bodyPr>
          <a:lstStyle/>
          <a:p>
            <a:r>
              <a:rPr lang="en-GB"/>
              <a:t>How long is the longest group of neurons in the body?</a:t>
            </a:r>
          </a:p>
        </p:txBody>
      </p:sp>
      <p:sp>
        <p:nvSpPr>
          <p:cNvPr id="3" name="TPAnswers">
            <a:extLst>
              <a:ext uri="{FF2B5EF4-FFF2-40B4-BE49-F238E27FC236}">
                <a16:creationId xmlns:a16="http://schemas.microsoft.com/office/drawing/2014/main" id="{AEBD4039-D911-4458-8285-492F318A4AAA}"/>
              </a:ext>
            </a:extLst>
          </p:cNvPr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797352" y="1791710"/>
            <a:ext cx="4212000" cy="458029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GB">
                <a:cs typeface="Calibri"/>
              </a:rPr>
              <a:t>About 1 cm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GB">
                <a:cs typeface="Calibri"/>
              </a:rPr>
              <a:t>About 30cm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GB">
                <a:cs typeface="Calibri"/>
              </a:rPr>
              <a:t>About 70 cm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GB">
                <a:cs typeface="Calibri"/>
              </a:rPr>
              <a:t>Over 1m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5820B8-6A85-4C12-9ACD-FAF00B2CE4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bristol.ac.uk</a:t>
            </a:r>
          </a:p>
        </p:txBody>
      </p:sp>
      <p:sp>
        <p:nvSpPr>
          <p:cNvPr id="5" name="TPPolling">
            <a:extLst>
              <a:ext uri="{FF2B5EF4-FFF2-40B4-BE49-F238E27FC236}">
                <a16:creationId xmlns:a16="http://schemas.microsoft.com/office/drawing/2014/main" id="{AF60989B-DFB4-4C32-BA31-630574DB6F26}"/>
              </a:ext>
            </a:extLst>
          </p:cNvPr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bg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757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FE7654-6038-4511-983E-FA2EF2E2F9E6}"/>
              </a:ext>
            </a:extLst>
          </p:cNvPr>
          <p:cNvSpPr txBox="1"/>
          <p:nvPr/>
        </p:nvSpPr>
        <p:spPr>
          <a:xfrm>
            <a:off x="1841629" y="407303"/>
            <a:ext cx="87696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>
                <a:solidFill>
                  <a:srgbClr val="434343"/>
                </a:solidFill>
                <a:latin typeface="+mj-lt"/>
              </a:rPr>
              <a:t>Make a </a:t>
            </a:r>
            <a:r>
              <a:rPr lang="en-GB" sz="8800">
                <a:solidFill>
                  <a:srgbClr val="C00000"/>
                </a:solidFill>
                <a:latin typeface="+mj-lt"/>
              </a:rPr>
              <a:t>neuron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B1A3A7-5B4E-4799-8B08-CE8BDCCC9D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2101" y="2011680"/>
            <a:ext cx="2614818" cy="42921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95C7CD-255F-4AEB-9D20-989DFE5F34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057" y="1522037"/>
            <a:ext cx="2917081" cy="492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1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FE7654-6038-4511-983E-FA2EF2E2F9E6}"/>
              </a:ext>
            </a:extLst>
          </p:cNvPr>
          <p:cNvSpPr txBox="1"/>
          <p:nvPr/>
        </p:nvSpPr>
        <p:spPr>
          <a:xfrm>
            <a:off x="1841629" y="233690"/>
            <a:ext cx="87696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>
                <a:solidFill>
                  <a:srgbClr val="434343"/>
                </a:solidFill>
                <a:latin typeface="+mj-lt"/>
              </a:rPr>
              <a:t>You will </a:t>
            </a:r>
            <a:r>
              <a:rPr lang="en-GB" sz="8800">
                <a:solidFill>
                  <a:srgbClr val="C00000"/>
                </a:solidFill>
                <a:latin typeface="+mj-lt"/>
              </a:rPr>
              <a:t>need</a:t>
            </a:r>
            <a:r>
              <a:rPr lang="en-GB" sz="8800">
                <a:latin typeface="+mj-lt"/>
              </a:rPr>
              <a:t>:</a:t>
            </a:r>
            <a:endParaRPr lang="en-GB" sz="880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2204FE-4DDC-4569-9901-CA471CC11201}"/>
              </a:ext>
            </a:extLst>
          </p:cNvPr>
          <p:cNvSpPr txBox="1"/>
          <p:nvPr/>
        </p:nvSpPr>
        <p:spPr>
          <a:xfrm>
            <a:off x="1340060" y="5096978"/>
            <a:ext cx="3804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>
                <a:solidFill>
                  <a:srgbClr val="434343"/>
                </a:solidFill>
                <a:latin typeface="+mj-lt"/>
              </a:rPr>
              <a:t>1 x </a:t>
            </a:r>
            <a:r>
              <a:rPr lang="en-GB" sz="4800">
                <a:solidFill>
                  <a:srgbClr val="C00000"/>
                </a:solidFill>
                <a:latin typeface="+mj-lt"/>
              </a:rPr>
              <a:t>long</a:t>
            </a:r>
            <a:r>
              <a:rPr lang="en-GB" sz="4800">
                <a:latin typeface="+mj-lt"/>
              </a:rPr>
              <a:t> </a:t>
            </a:r>
            <a:r>
              <a:rPr lang="en-GB" sz="4800">
                <a:solidFill>
                  <a:srgbClr val="434343"/>
                </a:solidFill>
                <a:latin typeface="+mj-lt"/>
              </a:rPr>
              <a:t>pipe cleaner</a:t>
            </a:r>
            <a:endParaRPr lang="en-GB" sz="4800" b="1">
              <a:solidFill>
                <a:srgbClr val="434343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74D2E1-CDF3-4AAE-A4B4-23EA2B043865}"/>
              </a:ext>
            </a:extLst>
          </p:cNvPr>
          <p:cNvSpPr txBox="1"/>
          <p:nvPr/>
        </p:nvSpPr>
        <p:spPr>
          <a:xfrm>
            <a:off x="7047054" y="5096978"/>
            <a:ext cx="3804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>
                <a:solidFill>
                  <a:srgbClr val="434343"/>
                </a:solidFill>
                <a:latin typeface="+mj-lt"/>
              </a:rPr>
              <a:t>5 x </a:t>
            </a:r>
            <a:r>
              <a:rPr lang="en-GB" sz="4800">
                <a:solidFill>
                  <a:srgbClr val="C00000"/>
                </a:solidFill>
                <a:latin typeface="+mj-lt"/>
              </a:rPr>
              <a:t>short</a:t>
            </a:r>
            <a:r>
              <a:rPr lang="en-GB" sz="4800">
                <a:latin typeface="+mj-lt"/>
              </a:rPr>
              <a:t> </a:t>
            </a:r>
            <a:r>
              <a:rPr lang="en-GB" sz="4800">
                <a:solidFill>
                  <a:srgbClr val="434343"/>
                </a:solidFill>
                <a:latin typeface="+mj-lt"/>
              </a:rPr>
              <a:t>pipe cleaners</a:t>
            </a:r>
            <a:endParaRPr lang="en-GB" sz="4800" b="1">
              <a:solidFill>
                <a:srgbClr val="434343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2EF135-CE10-4947-9C41-013D0DF4C5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82262" y="739597"/>
            <a:ext cx="2569061" cy="44239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FEB402-DF3B-4B4F-B42A-CE688AEF76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0915" y="2012667"/>
            <a:ext cx="2237165" cy="283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0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6277C8-39C0-464F-9796-E8FF74D3A5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805" y="1639029"/>
            <a:ext cx="1303141" cy="45839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2204FE-4DDC-4569-9901-CA471CC11201}"/>
              </a:ext>
            </a:extLst>
          </p:cNvPr>
          <p:cNvSpPr txBox="1"/>
          <p:nvPr/>
        </p:nvSpPr>
        <p:spPr>
          <a:xfrm>
            <a:off x="1195376" y="1536174"/>
            <a:ext cx="38048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>
                <a:solidFill>
                  <a:srgbClr val="C00000"/>
                </a:solidFill>
                <a:latin typeface="+mj-lt"/>
              </a:rPr>
              <a:t>Step 1: </a:t>
            </a:r>
            <a:br>
              <a:rPr lang="en-GB" sz="4800" b="1">
                <a:solidFill>
                  <a:srgbClr val="C00000"/>
                </a:solidFill>
                <a:latin typeface="+mj-lt"/>
              </a:rPr>
            </a:br>
            <a:r>
              <a:rPr lang="en-GB" sz="4800">
                <a:solidFill>
                  <a:srgbClr val="434343"/>
                </a:solidFill>
                <a:latin typeface="+mj-lt"/>
              </a:rPr>
              <a:t>Take one long pipe cleaner &amp; roll half of it into a ball.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05DEB9-42B6-42F5-A3C6-D8140CF64DBA}"/>
              </a:ext>
            </a:extLst>
          </p:cNvPr>
          <p:cNvSpPr txBox="1"/>
          <p:nvPr/>
        </p:nvSpPr>
        <p:spPr>
          <a:xfrm>
            <a:off x="7938980" y="2441977"/>
            <a:ext cx="21027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>
                <a:solidFill>
                  <a:srgbClr val="C00000"/>
                </a:solidFill>
                <a:latin typeface="+mj-lt"/>
              </a:rPr>
              <a:t>Cell body</a:t>
            </a:r>
            <a:endParaRPr lang="en-GB" sz="400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72E87B-7FA8-4B49-BD04-8C854A2FD66C}"/>
              </a:ext>
            </a:extLst>
          </p:cNvPr>
          <p:cNvSpPr txBox="1"/>
          <p:nvPr/>
        </p:nvSpPr>
        <p:spPr>
          <a:xfrm>
            <a:off x="8674937" y="4209379"/>
            <a:ext cx="1240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>
                <a:solidFill>
                  <a:srgbClr val="C00000"/>
                </a:solidFill>
                <a:latin typeface="+mj-lt"/>
              </a:rPr>
              <a:t>Axon</a:t>
            </a:r>
            <a:endParaRPr lang="en-GB" sz="4000">
              <a:latin typeface="+mj-lt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31DE7E8-AFF9-4479-95CA-BC364782399C}"/>
              </a:ext>
            </a:extLst>
          </p:cNvPr>
          <p:cNvCxnSpPr>
            <a:cxnSpLocks/>
          </p:cNvCxnSpPr>
          <p:nvPr/>
        </p:nvCxnSpPr>
        <p:spPr>
          <a:xfrm>
            <a:off x="6298050" y="2422092"/>
            <a:ext cx="1528138" cy="26216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A49524-931A-428B-A3E2-3972E2FB0C43}"/>
              </a:ext>
            </a:extLst>
          </p:cNvPr>
          <p:cNvCxnSpPr>
            <a:cxnSpLocks/>
          </p:cNvCxnSpPr>
          <p:nvPr/>
        </p:nvCxnSpPr>
        <p:spPr>
          <a:xfrm>
            <a:off x="6298050" y="4083424"/>
            <a:ext cx="2300687" cy="54314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01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F56E29-3FBB-480E-89E8-0B75C8665E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2315" y="540780"/>
            <a:ext cx="3118378" cy="57764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2204FE-4DDC-4569-9901-CA471CC11201}"/>
              </a:ext>
            </a:extLst>
          </p:cNvPr>
          <p:cNvSpPr txBox="1"/>
          <p:nvPr/>
        </p:nvSpPr>
        <p:spPr>
          <a:xfrm>
            <a:off x="526647" y="1166842"/>
            <a:ext cx="496554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4800">
                <a:solidFill>
                  <a:srgbClr val="C00000"/>
                </a:solidFill>
                <a:latin typeface="+mj-lt"/>
              </a:rPr>
              <a:t>Step 2: </a:t>
            </a:r>
            <a:br>
              <a:rPr lang="en-GB" sz="4800" b="1">
                <a:solidFill>
                  <a:srgbClr val="C00000"/>
                </a:solidFill>
                <a:latin typeface="+mj-lt"/>
              </a:rPr>
            </a:br>
            <a:r>
              <a:rPr lang="en-GB" sz="4800">
                <a:solidFill>
                  <a:srgbClr val="434343"/>
                </a:solidFill>
                <a:latin typeface="+mj-lt"/>
              </a:rPr>
              <a:t>Take short pieces of pipe cleaner and push them into the cell body. Repeat two times.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05DEB9-42B6-42F5-A3C6-D8140CF64DBA}"/>
              </a:ext>
            </a:extLst>
          </p:cNvPr>
          <p:cNvSpPr txBox="1"/>
          <p:nvPr/>
        </p:nvSpPr>
        <p:spPr>
          <a:xfrm>
            <a:off x="9364918" y="3429000"/>
            <a:ext cx="2496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>
                <a:solidFill>
                  <a:srgbClr val="C00000"/>
                </a:solidFill>
                <a:latin typeface="+mj-lt"/>
              </a:rPr>
              <a:t>Dendrites</a:t>
            </a:r>
            <a:endParaRPr lang="en-GB" sz="4000">
              <a:latin typeface="+mj-lt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31DE7E8-AFF9-4479-95CA-BC364782399C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8247185" y="2311586"/>
            <a:ext cx="1117733" cy="147135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2EAA04-4E0A-4447-9E97-039FD74C75C6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6236677" y="2168769"/>
            <a:ext cx="3128241" cy="161417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A427547-DCE0-45D1-A788-44D94CE0EE50}"/>
              </a:ext>
            </a:extLst>
          </p:cNvPr>
          <p:cNvCxnSpPr>
            <a:cxnSpLocks/>
          </p:cNvCxnSpPr>
          <p:nvPr/>
        </p:nvCxnSpPr>
        <p:spPr>
          <a:xfrm>
            <a:off x="7131504" y="1629508"/>
            <a:ext cx="2233414" cy="215343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190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93B96A-8AA4-447A-A899-B602D4A9D1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1742" y="461920"/>
            <a:ext cx="2929285" cy="54289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2204FE-4DDC-4569-9901-CA471CC11201}"/>
              </a:ext>
            </a:extLst>
          </p:cNvPr>
          <p:cNvSpPr txBox="1"/>
          <p:nvPr/>
        </p:nvSpPr>
        <p:spPr>
          <a:xfrm>
            <a:off x="526647" y="1166842"/>
            <a:ext cx="530120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>
                <a:solidFill>
                  <a:srgbClr val="C00000"/>
                </a:solidFill>
                <a:latin typeface="+mj-lt"/>
              </a:rPr>
              <a:t>Step 3: </a:t>
            </a:r>
            <a:br>
              <a:rPr lang="en-GB" sz="4800" b="1">
                <a:solidFill>
                  <a:srgbClr val="C00000"/>
                </a:solidFill>
                <a:latin typeface="+mj-lt"/>
              </a:rPr>
            </a:br>
            <a:r>
              <a:rPr lang="en-GB" sz="4800">
                <a:solidFill>
                  <a:srgbClr val="434343"/>
                </a:solidFill>
                <a:latin typeface="+mj-lt"/>
              </a:rPr>
              <a:t>Take another short piece of pipe cleaner and wrap it around the end of the long pipe cleaner (axon).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05DEB9-42B6-42F5-A3C6-D8140CF64DBA}"/>
              </a:ext>
            </a:extLst>
          </p:cNvPr>
          <p:cNvSpPr txBox="1"/>
          <p:nvPr/>
        </p:nvSpPr>
        <p:spPr>
          <a:xfrm>
            <a:off x="9364917" y="3978320"/>
            <a:ext cx="24962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>
                <a:solidFill>
                  <a:srgbClr val="C00000"/>
                </a:solidFill>
                <a:latin typeface="+mj-lt"/>
              </a:rPr>
              <a:t>Axon terminal</a:t>
            </a:r>
            <a:endParaRPr lang="en-GB" sz="4000">
              <a:latin typeface="+mj-lt"/>
            </a:endParaRPr>
          </a:p>
        </p:txBody>
      </p:sp>
      <p:sp>
        <p:nvSpPr>
          <p:cNvPr id="14" name="Text Box 51">
            <a:extLst>
              <a:ext uri="{FF2B5EF4-FFF2-40B4-BE49-F238E27FC236}">
                <a16:creationId xmlns:a16="http://schemas.microsoft.com/office/drawing/2014/main" id="{BE7AF3BA-0B9C-4B59-9864-9F7A4D39A293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7497283" y="1115295"/>
            <a:ext cx="1138330" cy="124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5084" tIns="92542" rIns="185084" bIns="92542">
            <a:spAutoFit/>
          </a:bodyPr>
          <a:lstStyle>
            <a:lvl1pPr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25513"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851025"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776538"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702050"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159250"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616450"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073650"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530850"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800" b="1">
                <a:solidFill>
                  <a:schemeClr val="bg1"/>
                </a:solidFill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31DE7E8-AFF9-4479-95CA-BC364782399C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7661031" y="4640040"/>
            <a:ext cx="1703886" cy="82877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036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EADC5A-AEF6-412D-9B8C-75466B20CB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3737"/>
            <a:ext cx="3146577" cy="53164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2204FE-4DDC-4569-9901-CA471CC11201}"/>
              </a:ext>
            </a:extLst>
          </p:cNvPr>
          <p:cNvSpPr txBox="1"/>
          <p:nvPr/>
        </p:nvSpPr>
        <p:spPr>
          <a:xfrm>
            <a:off x="526647" y="1166842"/>
            <a:ext cx="53012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>
                <a:solidFill>
                  <a:srgbClr val="C00000"/>
                </a:solidFill>
                <a:latin typeface="+mj-lt"/>
              </a:rPr>
              <a:t>Step 4: </a:t>
            </a:r>
            <a:br>
              <a:rPr lang="en-GB" sz="4800" b="1">
                <a:solidFill>
                  <a:srgbClr val="C00000"/>
                </a:solidFill>
                <a:latin typeface="+mj-lt"/>
              </a:rPr>
            </a:br>
            <a:r>
              <a:rPr lang="en-GB" sz="4800">
                <a:solidFill>
                  <a:srgbClr val="434343"/>
                </a:solidFill>
                <a:latin typeface="+mj-lt"/>
              </a:rPr>
              <a:t>Take the last short piece of pipe cleaner and wrap it along the axon.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05DEB9-42B6-42F5-A3C6-D8140CF64DBA}"/>
              </a:ext>
            </a:extLst>
          </p:cNvPr>
          <p:cNvSpPr txBox="1"/>
          <p:nvPr/>
        </p:nvSpPr>
        <p:spPr>
          <a:xfrm>
            <a:off x="9364917" y="3978320"/>
            <a:ext cx="24962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>
                <a:solidFill>
                  <a:srgbClr val="C00000"/>
                </a:solidFill>
                <a:latin typeface="+mj-lt"/>
              </a:rPr>
              <a:t>Myelin</a:t>
            </a:r>
            <a:br>
              <a:rPr lang="en-GB" sz="4000" b="1">
                <a:solidFill>
                  <a:srgbClr val="C00000"/>
                </a:solidFill>
                <a:latin typeface="+mj-lt"/>
              </a:rPr>
            </a:br>
            <a:r>
              <a:rPr lang="en-GB" sz="4000">
                <a:solidFill>
                  <a:srgbClr val="C00000"/>
                </a:solidFill>
                <a:latin typeface="+mj-lt"/>
              </a:rPr>
              <a:t>sheath</a:t>
            </a:r>
            <a:endParaRPr lang="en-GB" sz="4000">
              <a:latin typeface="+mj-lt"/>
            </a:endParaRPr>
          </a:p>
        </p:txBody>
      </p:sp>
      <p:sp>
        <p:nvSpPr>
          <p:cNvPr id="14" name="Text Box 51">
            <a:extLst>
              <a:ext uri="{FF2B5EF4-FFF2-40B4-BE49-F238E27FC236}">
                <a16:creationId xmlns:a16="http://schemas.microsoft.com/office/drawing/2014/main" id="{BE7AF3BA-0B9C-4B59-9864-9F7A4D39A293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7497283" y="1115295"/>
            <a:ext cx="1138330" cy="124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5084" tIns="92542" rIns="185084" bIns="92542">
            <a:spAutoFit/>
          </a:bodyPr>
          <a:lstStyle>
            <a:lvl1pPr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25513"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851025"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776538"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702050"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159250"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616450"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073650"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530850"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800" b="1">
                <a:solidFill>
                  <a:schemeClr val="bg1"/>
                </a:solidFill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31DE7E8-AFF9-4479-95CA-BC364782399C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7669288" y="3781802"/>
            <a:ext cx="1695629" cy="85823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566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PChart">
            <a:extLst>
              <a:ext uri="{FF2B5EF4-FFF2-40B4-BE49-F238E27FC236}">
                <a16:creationId xmlns:a16="http://schemas.microsoft.com/office/drawing/2014/main" id="{E0D5F440-9755-49CD-854E-40ABDCB88D8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032500" y="1562100"/>
            <a:ext cx="4572000" cy="51435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PQuestion">
            <a:extLst>
              <a:ext uri="{FF2B5EF4-FFF2-40B4-BE49-F238E27FC236}">
                <a16:creationId xmlns:a16="http://schemas.microsoft.com/office/drawing/2014/main" id="{1D31AA7E-E990-432E-85FC-1CAE595B3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much of your brain is water?</a:t>
            </a:r>
          </a:p>
        </p:txBody>
      </p:sp>
      <p:sp>
        <p:nvSpPr>
          <p:cNvPr id="3" name="TPAnswers">
            <a:extLst>
              <a:ext uri="{FF2B5EF4-FFF2-40B4-BE49-F238E27FC236}">
                <a16:creationId xmlns:a16="http://schemas.microsoft.com/office/drawing/2014/main" id="{D8A989DC-2FD8-435A-B413-0740ED03F79B}"/>
              </a:ext>
            </a:extLst>
          </p:cNvPr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884000" y="1567507"/>
            <a:ext cx="4212000" cy="458029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Wingdings" panose="05000000000000000000" pitchFamily="2" charset="2"/>
              <a:buAutoNum type="alphaUcPeriod"/>
            </a:pPr>
            <a:r>
              <a:rPr lang="en-GB">
                <a:solidFill>
                  <a:srgbClr val="FF0000"/>
                </a:solidFill>
                <a:cs typeface="Calibri"/>
              </a:rPr>
              <a:t>About 5%</a:t>
            </a:r>
          </a:p>
          <a:p>
            <a:pPr marL="457200" indent="-457200">
              <a:buFont typeface="Wingdings" panose="05000000000000000000" pitchFamily="2" charset="2"/>
              <a:buAutoNum type="alphaUcPeriod"/>
            </a:pPr>
            <a:r>
              <a:rPr lang="en-GB">
                <a:solidFill>
                  <a:srgbClr val="0070C0"/>
                </a:solidFill>
                <a:cs typeface="Calibri"/>
              </a:rPr>
              <a:t>About 80%</a:t>
            </a:r>
          </a:p>
          <a:p>
            <a:pPr marL="457200" indent="-457200">
              <a:buFont typeface="Wingdings" panose="05000000000000000000" pitchFamily="2" charset="2"/>
              <a:buAutoNum type="alphaUcPeriod"/>
            </a:pPr>
            <a:r>
              <a:rPr lang="en-GB">
                <a:solidFill>
                  <a:srgbClr val="34B233"/>
                </a:solidFill>
                <a:cs typeface="Calibri"/>
              </a:rPr>
              <a:t>About 32%</a:t>
            </a:r>
          </a:p>
          <a:p>
            <a:pPr marL="457200" indent="-457200">
              <a:buFont typeface="Wingdings" panose="05000000000000000000" pitchFamily="2" charset="2"/>
              <a:buAutoNum type="alphaUcPeriod"/>
            </a:pPr>
            <a:r>
              <a:rPr lang="en-GB">
                <a:solidFill>
                  <a:srgbClr val="FFC000"/>
                </a:solidFill>
                <a:cs typeface="Calibri"/>
              </a:rPr>
              <a:t>About 1%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73F557-2B69-4A06-9070-1ACFC75438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bristol.ac.uk</a:t>
            </a:r>
          </a:p>
        </p:txBody>
      </p:sp>
      <p:sp>
        <p:nvSpPr>
          <p:cNvPr id="5" name="TPPolling">
            <a:extLst>
              <a:ext uri="{FF2B5EF4-FFF2-40B4-BE49-F238E27FC236}">
                <a16:creationId xmlns:a16="http://schemas.microsoft.com/office/drawing/2014/main" id="{F170CEEC-625A-48D4-BCBC-051B457617F2}"/>
              </a:ext>
            </a:extLst>
          </p:cNvPr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bg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673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5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791600-1906-445B-905B-C08B503DE211}"/>
              </a:ext>
            </a:extLst>
          </p:cNvPr>
          <p:cNvSpPr txBox="1"/>
          <p:nvPr/>
        </p:nvSpPr>
        <p:spPr>
          <a:xfrm>
            <a:off x="1566111" y="1014664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600" b="1">
                <a:solidFill>
                  <a:srgbClr val="C00000"/>
                </a:solidFill>
                <a:latin typeface="Calibri Light"/>
              </a:rPr>
              <a:t>Step 1:</a:t>
            </a:r>
            <a:endParaRPr lang="en-US" sz="3600" b="1"/>
          </a:p>
        </p:txBody>
      </p:sp>
      <p:pic>
        <p:nvPicPr>
          <p:cNvPr id="4" name="Picture 3" descr="A close up of smoke&#10;&#10;Description generated with high confidence">
            <a:extLst>
              <a:ext uri="{FF2B5EF4-FFF2-40B4-BE49-F238E27FC236}">
                <a16:creationId xmlns:a16="http://schemas.microsoft.com/office/drawing/2014/main" id="{DF508FD9-5B08-49FE-AC35-1437EB5C7F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0576" y="580201"/>
            <a:ext cx="670111" cy="24435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84A8A6-14AD-4DF1-AA73-DDA7EFB75565}"/>
              </a:ext>
            </a:extLst>
          </p:cNvPr>
          <p:cNvSpPr txBox="1"/>
          <p:nvPr/>
        </p:nvSpPr>
        <p:spPr>
          <a:xfrm>
            <a:off x="6388768" y="1014664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600" b="1">
                <a:solidFill>
                  <a:srgbClr val="C00000"/>
                </a:solidFill>
                <a:latin typeface="Calibri Light"/>
              </a:rPr>
              <a:t>Step 2: </a:t>
            </a:r>
            <a:r>
              <a:rPr lang="en-US" sz="3600" b="1">
                <a:latin typeface="Calibri Light"/>
                <a:cs typeface="Calibri Light"/>
              </a:rPr>
              <a:t>​</a:t>
            </a:r>
            <a:endParaRPr lang="en-US" sz="3600" b="1"/>
          </a:p>
        </p:txBody>
      </p:sp>
      <p:pic>
        <p:nvPicPr>
          <p:cNvPr id="7" name="Picture 6" descr="A picture containing animal&#10;&#10;Description generated with very high confidence">
            <a:extLst>
              <a:ext uri="{FF2B5EF4-FFF2-40B4-BE49-F238E27FC236}">
                <a16:creationId xmlns:a16="http://schemas.microsoft.com/office/drawing/2014/main" id="{FDBFDD30-009F-40B1-B92A-4E44598439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9025" y="350281"/>
            <a:ext cx="1554274" cy="28888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71D5A6-E119-4DB3-88EA-167C274943F1}"/>
              </a:ext>
            </a:extLst>
          </p:cNvPr>
          <p:cNvSpPr txBox="1"/>
          <p:nvPr/>
        </p:nvSpPr>
        <p:spPr>
          <a:xfrm>
            <a:off x="1566111" y="3621506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600" b="1">
                <a:solidFill>
                  <a:srgbClr val="C00000"/>
                </a:solidFill>
                <a:latin typeface="Calibri Light"/>
              </a:rPr>
              <a:t>Step 3:</a:t>
            </a:r>
            <a:endParaRPr lang="en-US" sz="3600" b="1"/>
          </a:p>
        </p:txBody>
      </p:sp>
      <p:pic>
        <p:nvPicPr>
          <p:cNvPr id="10" name="Picture 9" descr="A picture containing animal&#10;&#10;Description generated with very high confidence">
            <a:extLst>
              <a:ext uri="{FF2B5EF4-FFF2-40B4-BE49-F238E27FC236}">
                <a16:creationId xmlns:a16="http://schemas.microsoft.com/office/drawing/2014/main" id="{14228E3F-EB01-4243-97EA-8E0153F1C0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4320" y="3289342"/>
            <a:ext cx="1555681" cy="29022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C87796-58A5-413D-AB3C-442974B7538B}"/>
              </a:ext>
            </a:extLst>
          </p:cNvPr>
          <p:cNvSpPr txBox="1"/>
          <p:nvPr/>
        </p:nvSpPr>
        <p:spPr>
          <a:xfrm>
            <a:off x="6388768" y="3621506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600" b="1">
                <a:solidFill>
                  <a:srgbClr val="C00000"/>
                </a:solidFill>
                <a:latin typeface="Calibri Light"/>
              </a:rPr>
              <a:t>Step 4:</a:t>
            </a:r>
            <a:endParaRPr lang="en-US" sz="3600" b="1"/>
          </a:p>
        </p:txBody>
      </p:sp>
      <p:pic>
        <p:nvPicPr>
          <p:cNvPr id="13" name="Picture 12" descr="A picture containing animal&#10;&#10;Description generated with very high confidence">
            <a:extLst>
              <a:ext uri="{FF2B5EF4-FFF2-40B4-BE49-F238E27FC236}">
                <a16:creationId xmlns:a16="http://schemas.microsoft.com/office/drawing/2014/main" id="{84C0395A-11E6-4799-A926-D313A0462D9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446" y="3290790"/>
            <a:ext cx="1722842" cy="29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4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FE7654-6038-4511-983E-FA2EF2E2F9E6}"/>
              </a:ext>
            </a:extLst>
          </p:cNvPr>
          <p:cNvSpPr txBox="1"/>
          <p:nvPr/>
        </p:nvSpPr>
        <p:spPr>
          <a:xfrm>
            <a:off x="441835" y="1302"/>
            <a:ext cx="11627893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4800">
                <a:solidFill>
                  <a:srgbClr val="434343"/>
                </a:solidFill>
                <a:latin typeface="+mj-lt"/>
              </a:rPr>
              <a:t>How does the message travel through </a:t>
            </a:r>
            <a:r>
              <a:rPr lang="en-GB" sz="4800">
                <a:solidFill>
                  <a:srgbClr val="C00000"/>
                </a:solidFill>
                <a:latin typeface="+mj-lt"/>
              </a:rPr>
              <a:t>one neuron</a:t>
            </a:r>
            <a:r>
              <a:rPr lang="en-GB" sz="4800">
                <a:solidFill>
                  <a:srgbClr val="434343"/>
                </a:solidFill>
                <a:latin typeface="+mj-lt"/>
              </a:rPr>
              <a:t>?</a:t>
            </a:r>
            <a:endParaRPr lang="en-GB" sz="4800">
              <a:solidFill>
                <a:srgbClr val="434343"/>
              </a:solidFill>
              <a:latin typeface="+mj-lt"/>
              <a:cs typeface="Calibri Light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5AD77F3-238F-4759-9646-A0B82857B87D}"/>
              </a:ext>
            </a:extLst>
          </p:cNvPr>
          <p:cNvSpPr/>
          <p:nvPr/>
        </p:nvSpPr>
        <p:spPr>
          <a:xfrm>
            <a:off x="4849474" y="2516391"/>
            <a:ext cx="480434" cy="48043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795DBC4-8F33-4BD7-B2D1-06362D9A1B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40453">
            <a:off x="3292156" y="1461781"/>
            <a:ext cx="3114636" cy="5112638"/>
          </a:xfrm>
          <a:prstGeom prst="rect">
            <a:avLst/>
          </a:prstGeom>
        </p:spPr>
      </p:pic>
      <p:pic>
        <p:nvPicPr>
          <p:cNvPr id="3" name="Graphic 2" descr="High Voltage">
            <a:extLst>
              <a:ext uri="{FF2B5EF4-FFF2-40B4-BE49-F238E27FC236}">
                <a16:creationId xmlns:a16="http://schemas.microsoft.com/office/drawing/2014/main" id="{78931769-89E9-4495-83D1-27AC30D86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53691" y="2694509"/>
            <a:ext cx="1806053" cy="1806053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763D2D2-63F8-49FC-92E9-238302B568A4}"/>
              </a:ext>
            </a:extLst>
          </p:cNvPr>
          <p:cNvSpPr/>
          <p:nvPr/>
        </p:nvSpPr>
        <p:spPr>
          <a:xfrm>
            <a:off x="2372007" y="3421937"/>
            <a:ext cx="4954933" cy="1943593"/>
          </a:xfrm>
          <a:custGeom>
            <a:avLst/>
            <a:gdLst>
              <a:gd name="connsiteX0" fmla="*/ 0 w 3685691"/>
              <a:gd name="connsiteY0" fmla="*/ 263970 h 1936828"/>
              <a:gd name="connsiteX1" fmla="*/ 429905 w 3685691"/>
              <a:gd name="connsiteY1" fmla="*/ 461863 h 1936828"/>
              <a:gd name="connsiteX2" fmla="*/ 907576 w 3685691"/>
              <a:gd name="connsiteY2" fmla="*/ 919063 h 1936828"/>
              <a:gd name="connsiteX3" fmla="*/ 1508078 w 3685691"/>
              <a:gd name="connsiteY3" fmla="*/ 1546860 h 1936828"/>
              <a:gd name="connsiteX4" fmla="*/ 2299648 w 3685691"/>
              <a:gd name="connsiteY4" fmla="*/ 1928997 h 1936828"/>
              <a:gd name="connsiteX5" fmla="*/ 3275463 w 3685691"/>
              <a:gd name="connsiteY5" fmla="*/ 1724280 h 1936828"/>
              <a:gd name="connsiteX6" fmla="*/ 3684896 w 3685691"/>
              <a:gd name="connsiteY6" fmla="*/ 830352 h 1936828"/>
              <a:gd name="connsiteX7" fmla="*/ 3186752 w 3685691"/>
              <a:gd name="connsiteY7" fmla="*/ 38782 h 1936828"/>
              <a:gd name="connsiteX8" fmla="*/ 2763672 w 3685691"/>
              <a:gd name="connsiteY8" fmla="*/ 113845 h 1936828"/>
              <a:gd name="connsiteX9" fmla="*/ 2763672 w 3685691"/>
              <a:gd name="connsiteY9" fmla="*/ 113845 h 1936828"/>
              <a:gd name="connsiteX0" fmla="*/ 0 w 3685691"/>
              <a:gd name="connsiteY0" fmla="*/ 270735 h 1943593"/>
              <a:gd name="connsiteX1" fmla="*/ 429905 w 3685691"/>
              <a:gd name="connsiteY1" fmla="*/ 468628 h 1943593"/>
              <a:gd name="connsiteX2" fmla="*/ 907576 w 3685691"/>
              <a:gd name="connsiteY2" fmla="*/ 925828 h 1943593"/>
              <a:gd name="connsiteX3" fmla="*/ 1508078 w 3685691"/>
              <a:gd name="connsiteY3" fmla="*/ 1553625 h 1943593"/>
              <a:gd name="connsiteX4" fmla="*/ 2299648 w 3685691"/>
              <a:gd name="connsiteY4" fmla="*/ 1935762 h 1943593"/>
              <a:gd name="connsiteX5" fmla="*/ 3275463 w 3685691"/>
              <a:gd name="connsiteY5" fmla="*/ 1731045 h 1943593"/>
              <a:gd name="connsiteX6" fmla="*/ 3684896 w 3685691"/>
              <a:gd name="connsiteY6" fmla="*/ 837117 h 1943593"/>
              <a:gd name="connsiteX7" fmla="*/ 3186752 w 3685691"/>
              <a:gd name="connsiteY7" fmla="*/ 45547 h 1943593"/>
              <a:gd name="connsiteX8" fmla="*/ 2763672 w 3685691"/>
              <a:gd name="connsiteY8" fmla="*/ 120610 h 1943593"/>
              <a:gd name="connsiteX9" fmla="*/ 2429302 w 3685691"/>
              <a:gd name="connsiteY9" fmla="*/ 325327 h 1943593"/>
              <a:gd name="connsiteX0" fmla="*/ 0 w 3999590"/>
              <a:gd name="connsiteY0" fmla="*/ 182025 h 1943593"/>
              <a:gd name="connsiteX1" fmla="*/ 743804 w 3999590"/>
              <a:gd name="connsiteY1" fmla="*/ 468628 h 1943593"/>
              <a:gd name="connsiteX2" fmla="*/ 1221475 w 3999590"/>
              <a:gd name="connsiteY2" fmla="*/ 925828 h 1943593"/>
              <a:gd name="connsiteX3" fmla="*/ 1821977 w 3999590"/>
              <a:gd name="connsiteY3" fmla="*/ 1553625 h 1943593"/>
              <a:gd name="connsiteX4" fmla="*/ 2613547 w 3999590"/>
              <a:gd name="connsiteY4" fmla="*/ 1935762 h 1943593"/>
              <a:gd name="connsiteX5" fmla="*/ 3589362 w 3999590"/>
              <a:gd name="connsiteY5" fmla="*/ 1731045 h 1943593"/>
              <a:gd name="connsiteX6" fmla="*/ 3998795 w 3999590"/>
              <a:gd name="connsiteY6" fmla="*/ 837117 h 1943593"/>
              <a:gd name="connsiteX7" fmla="*/ 3500651 w 3999590"/>
              <a:gd name="connsiteY7" fmla="*/ 45547 h 1943593"/>
              <a:gd name="connsiteX8" fmla="*/ 3077571 w 3999590"/>
              <a:gd name="connsiteY8" fmla="*/ 120610 h 1943593"/>
              <a:gd name="connsiteX9" fmla="*/ 2743201 w 3999590"/>
              <a:gd name="connsiteY9" fmla="*/ 325327 h 1943593"/>
              <a:gd name="connsiteX0" fmla="*/ 0 w 3999590"/>
              <a:gd name="connsiteY0" fmla="*/ 182025 h 1943593"/>
              <a:gd name="connsiteX1" fmla="*/ 464025 w 3999590"/>
              <a:gd name="connsiteY1" fmla="*/ 263911 h 1943593"/>
              <a:gd name="connsiteX2" fmla="*/ 1221475 w 3999590"/>
              <a:gd name="connsiteY2" fmla="*/ 925828 h 1943593"/>
              <a:gd name="connsiteX3" fmla="*/ 1821977 w 3999590"/>
              <a:gd name="connsiteY3" fmla="*/ 1553625 h 1943593"/>
              <a:gd name="connsiteX4" fmla="*/ 2613547 w 3999590"/>
              <a:gd name="connsiteY4" fmla="*/ 1935762 h 1943593"/>
              <a:gd name="connsiteX5" fmla="*/ 3589362 w 3999590"/>
              <a:gd name="connsiteY5" fmla="*/ 1731045 h 1943593"/>
              <a:gd name="connsiteX6" fmla="*/ 3998795 w 3999590"/>
              <a:gd name="connsiteY6" fmla="*/ 837117 h 1943593"/>
              <a:gd name="connsiteX7" fmla="*/ 3500651 w 3999590"/>
              <a:gd name="connsiteY7" fmla="*/ 45547 h 1943593"/>
              <a:gd name="connsiteX8" fmla="*/ 3077571 w 3999590"/>
              <a:gd name="connsiteY8" fmla="*/ 120610 h 1943593"/>
              <a:gd name="connsiteX9" fmla="*/ 2743201 w 3999590"/>
              <a:gd name="connsiteY9" fmla="*/ 325327 h 1943593"/>
              <a:gd name="connsiteX0" fmla="*/ 0 w 4954933"/>
              <a:gd name="connsiteY0" fmla="*/ 243440 h 1943593"/>
              <a:gd name="connsiteX1" fmla="*/ 1419368 w 4954933"/>
              <a:gd name="connsiteY1" fmla="*/ 263911 h 1943593"/>
              <a:gd name="connsiteX2" fmla="*/ 2176818 w 4954933"/>
              <a:gd name="connsiteY2" fmla="*/ 925828 h 1943593"/>
              <a:gd name="connsiteX3" fmla="*/ 2777320 w 4954933"/>
              <a:gd name="connsiteY3" fmla="*/ 1553625 h 1943593"/>
              <a:gd name="connsiteX4" fmla="*/ 3568890 w 4954933"/>
              <a:gd name="connsiteY4" fmla="*/ 1935762 h 1943593"/>
              <a:gd name="connsiteX5" fmla="*/ 4544705 w 4954933"/>
              <a:gd name="connsiteY5" fmla="*/ 1731045 h 1943593"/>
              <a:gd name="connsiteX6" fmla="*/ 4954138 w 4954933"/>
              <a:gd name="connsiteY6" fmla="*/ 837117 h 1943593"/>
              <a:gd name="connsiteX7" fmla="*/ 4455994 w 4954933"/>
              <a:gd name="connsiteY7" fmla="*/ 45547 h 1943593"/>
              <a:gd name="connsiteX8" fmla="*/ 4032914 w 4954933"/>
              <a:gd name="connsiteY8" fmla="*/ 120610 h 1943593"/>
              <a:gd name="connsiteX9" fmla="*/ 3698544 w 4954933"/>
              <a:gd name="connsiteY9" fmla="*/ 325327 h 194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54933" h="1943593">
                <a:moveTo>
                  <a:pt x="0" y="243440"/>
                </a:moveTo>
                <a:cubicBezTo>
                  <a:pt x="139321" y="287795"/>
                  <a:pt x="1056565" y="150180"/>
                  <a:pt x="1419368" y="263911"/>
                </a:cubicBezTo>
                <a:cubicBezTo>
                  <a:pt x="1782171" y="377642"/>
                  <a:pt x="1950493" y="710876"/>
                  <a:pt x="2176818" y="925828"/>
                </a:cubicBezTo>
                <a:cubicBezTo>
                  <a:pt x="2403143" y="1140780"/>
                  <a:pt x="2545308" y="1385303"/>
                  <a:pt x="2777320" y="1553625"/>
                </a:cubicBezTo>
                <a:cubicBezTo>
                  <a:pt x="3009332" y="1721947"/>
                  <a:pt x="3274326" y="1906192"/>
                  <a:pt x="3568890" y="1935762"/>
                </a:cubicBezTo>
                <a:cubicBezTo>
                  <a:pt x="3863454" y="1965332"/>
                  <a:pt x="4313830" y="1914152"/>
                  <a:pt x="4544705" y="1731045"/>
                </a:cubicBezTo>
                <a:cubicBezTo>
                  <a:pt x="4775580" y="1547938"/>
                  <a:pt x="4968923" y="1118033"/>
                  <a:pt x="4954138" y="837117"/>
                </a:cubicBezTo>
                <a:cubicBezTo>
                  <a:pt x="4939353" y="556201"/>
                  <a:pt x="4609531" y="164965"/>
                  <a:pt x="4455994" y="45547"/>
                </a:cubicBezTo>
                <a:cubicBezTo>
                  <a:pt x="4302457" y="-73871"/>
                  <a:pt x="4159156" y="73980"/>
                  <a:pt x="4032914" y="120610"/>
                </a:cubicBezTo>
                <a:cubicBezTo>
                  <a:pt x="3906672" y="167240"/>
                  <a:pt x="3810001" y="257088"/>
                  <a:pt x="3698544" y="325327"/>
                </a:cubicBezTo>
              </a:path>
            </a:pathLst>
          </a:custGeom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F6A8CC-11BC-45D8-8FA4-921D6AD88AD1}"/>
              </a:ext>
            </a:extLst>
          </p:cNvPr>
          <p:cNvSpPr txBox="1"/>
          <p:nvPr/>
        </p:nvSpPr>
        <p:spPr>
          <a:xfrm>
            <a:off x="8134686" y="4395516"/>
            <a:ext cx="35190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>
                <a:solidFill>
                  <a:schemeClr val="accent4">
                    <a:lumMod val="75000"/>
                  </a:schemeClr>
                </a:solidFill>
                <a:latin typeface="+mj-lt"/>
              </a:rPr>
              <a:t>Electricity</a:t>
            </a:r>
          </a:p>
        </p:txBody>
      </p:sp>
      <p:pic>
        <p:nvPicPr>
          <p:cNvPr id="2" name="Picture 5" descr="A picture containing traffic&#10;&#10;Description generated with very high confidence">
            <a:extLst>
              <a:ext uri="{FF2B5EF4-FFF2-40B4-BE49-F238E27FC236}">
                <a16:creationId xmlns:a16="http://schemas.microsoft.com/office/drawing/2014/main" id="{B47A08BC-7551-419D-A60B-4DDB418533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4514" y="4511616"/>
            <a:ext cx="7358332" cy="3686354"/>
          </a:xfrm>
          <a:prstGeom prst="rect">
            <a:avLst/>
          </a:prstGeom>
        </p:spPr>
      </p:pic>
      <p:pic>
        <p:nvPicPr>
          <p:cNvPr id="6" name="Picture 6" descr="A picture containing indoor, sitting, table, wooden&#10;&#10;Description generated with very high confidence">
            <a:extLst>
              <a:ext uri="{FF2B5EF4-FFF2-40B4-BE49-F238E27FC236}">
                <a16:creationId xmlns:a16="http://schemas.microsoft.com/office/drawing/2014/main" id="{B7DBA5B4-CBAF-4B68-9AEE-DFA1FFD97F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617695" y="865094"/>
            <a:ext cx="2357718" cy="157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9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FE7654-6038-4511-983E-FA2EF2E2F9E6}"/>
              </a:ext>
            </a:extLst>
          </p:cNvPr>
          <p:cNvSpPr txBox="1"/>
          <p:nvPr/>
        </p:nvSpPr>
        <p:spPr>
          <a:xfrm>
            <a:off x="1009289" y="114133"/>
            <a:ext cx="10168663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4800">
                <a:solidFill>
                  <a:srgbClr val="434343"/>
                </a:solidFill>
                <a:latin typeface="+mj-lt"/>
              </a:rPr>
              <a:t>How do neurons </a:t>
            </a:r>
            <a:r>
              <a:rPr lang="en-GB" sz="4800">
                <a:solidFill>
                  <a:srgbClr val="C00000"/>
                </a:solidFill>
                <a:latin typeface="+mj-lt"/>
              </a:rPr>
              <a:t>talk?</a:t>
            </a:r>
            <a:endParaRPr lang="en-GB" sz="4800">
              <a:solidFill>
                <a:srgbClr val="C00000"/>
              </a:solidFill>
              <a:latin typeface="+mj-lt"/>
              <a:cs typeface="Calibri Light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5AD77F3-238F-4759-9646-A0B82857B87D}"/>
              </a:ext>
            </a:extLst>
          </p:cNvPr>
          <p:cNvSpPr/>
          <p:nvPr/>
        </p:nvSpPr>
        <p:spPr>
          <a:xfrm>
            <a:off x="3791769" y="2652870"/>
            <a:ext cx="480434" cy="48043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16ED369F-D3F7-43B9-A97D-43DD4D417D7D}"/>
              </a:ext>
            </a:extLst>
          </p:cNvPr>
          <p:cNvCxnSpPr>
            <a:cxnSpLocks/>
          </p:cNvCxnSpPr>
          <p:nvPr/>
        </p:nvCxnSpPr>
        <p:spPr>
          <a:xfrm>
            <a:off x="71106" y="4308934"/>
            <a:ext cx="2586126" cy="119842"/>
          </a:xfrm>
          <a:prstGeom prst="bentConnector3">
            <a:avLst>
              <a:gd name="adj1" fmla="val 88524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D795DBC4-8F33-4BD7-B2D1-06362D9A1B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25283">
            <a:off x="3162930" y="2132480"/>
            <a:ext cx="2334526" cy="38320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EE273E3-1A65-4F81-BCD1-2B38898F2C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25283">
            <a:off x="5587133" y="376331"/>
            <a:ext cx="2322877" cy="381297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6E506A6-50C2-479C-8EEB-0674D5DE574F}"/>
              </a:ext>
            </a:extLst>
          </p:cNvPr>
          <p:cNvSpPr txBox="1"/>
          <p:nvPr/>
        </p:nvSpPr>
        <p:spPr>
          <a:xfrm>
            <a:off x="-151854" y="4237047"/>
            <a:ext cx="2667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>
                <a:latin typeface="+mj-lt"/>
              </a:rPr>
              <a:t>Signal received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34B9FC-087C-47BF-A482-B434B24D5E99}"/>
              </a:ext>
            </a:extLst>
          </p:cNvPr>
          <p:cNvSpPr txBox="1"/>
          <p:nvPr/>
        </p:nvSpPr>
        <p:spPr>
          <a:xfrm>
            <a:off x="9019613" y="4571192"/>
            <a:ext cx="2051956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4400">
                <a:solidFill>
                  <a:srgbClr val="C00000"/>
                </a:solidFill>
                <a:latin typeface="+mj-lt"/>
              </a:rPr>
              <a:t>Synapse 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84" b="98674" l="0" r="983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371" y="2893343"/>
            <a:ext cx="3664108" cy="2265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9" b="95666" l="9804" r="978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124" y="2334969"/>
            <a:ext cx="3293294" cy="1896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91174B19-2818-4163-B3F4-983A1CE5A378}"/>
              </a:ext>
            </a:extLst>
          </p:cNvPr>
          <p:cNvCxnSpPr/>
          <p:nvPr/>
        </p:nvCxnSpPr>
        <p:spPr>
          <a:xfrm flipH="1" flipV="1">
            <a:off x="5737411" y="3169023"/>
            <a:ext cx="3155577" cy="155985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425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FE7654-6038-4511-983E-FA2EF2E2F9E6}"/>
              </a:ext>
            </a:extLst>
          </p:cNvPr>
          <p:cNvSpPr txBox="1"/>
          <p:nvPr/>
        </p:nvSpPr>
        <p:spPr>
          <a:xfrm>
            <a:off x="1009289" y="114133"/>
            <a:ext cx="10168663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4800">
                <a:solidFill>
                  <a:srgbClr val="434343"/>
                </a:solidFill>
                <a:latin typeface="+mj-lt"/>
              </a:rPr>
              <a:t>How do neurons </a:t>
            </a:r>
            <a:r>
              <a:rPr lang="en-GB" sz="4800">
                <a:solidFill>
                  <a:srgbClr val="C00000"/>
                </a:solidFill>
                <a:latin typeface="+mj-lt"/>
              </a:rPr>
              <a:t>talk?</a:t>
            </a:r>
            <a:endParaRPr lang="en-GB" sz="4800">
              <a:solidFill>
                <a:srgbClr val="C00000"/>
              </a:solidFill>
              <a:latin typeface="+mj-lt"/>
              <a:cs typeface="Calibri Light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5AD77F3-238F-4759-9646-A0B82857B87D}"/>
              </a:ext>
            </a:extLst>
          </p:cNvPr>
          <p:cNvSpPr/>
          <p:nvPr/>
        </p:nvSpPr>
        <p:spPr>
          <a:xfrm>
            <a:off x="3791769" y="2652870"/>
            <a:ext cx="480434" cy="48043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16ED369F-D3F7-43B9-A97D-43DD4D417D7D}"/>
              </a:ext>
            </a:extLst>
          </p:cNvPr>
          <p:cNvCxnSpPr>
            <a:cxnSpLocks/>
          </p:cNvCxnSpPr>
          <p:nvPr/>
        </p:nvCxnSpPr>
        <p:spPr>
          <a:xfrm>
            <a:off x="71106" y="4308934"/>
            <a:ext cx="2586126" cy="119842"/>
          </a:xfrm>
          <a:prstGeom prst="bentConnector3">
            <a:avLst>
              <a:gd name="adj1" fmla="val 88524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D795DBC4-8F33-4BD7-B2D1-06362D9A1B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25283">
            <a:off x="3162930" y="2132480"/>
            <a:ext cx="2334526" cy="38320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EE273E3-1A65-4F81-BCD1-2B38898F2C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25283">
            <a:off x="5587133" y="376331"/>
            <a:ext cx="2322877" cy="381297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6E506A6-50C2-479C-8EEB-0674D5DE574F}"/>
              </a:ext>
            </a:extLst>
          </p:cNvPr>
          <p:cNvSpPr txBox="1"/>
          <p:nvPr/>
        </p:nvSpPr>
        <p:spPr>
          <a:xfrm>
            <a:off x="-108722" y="4308934"/>
            <a:ext cx="2667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>
                <a:latin typeface="+mj-lt"/>
              </a:rPr>
              <a:t>Signal received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34B9FC-087C-47BF-A482-B434B24D5E99}"/>
              </a:ext>
            </a:extLst>
          </p:cNvPr>
          <p:cNvSpPr txBox="1"/>
          <p:nvPr/>
        </p:nvSpPr>
        <p:spPr>
          <a:xfrm>
            <a:off x="9019613" y="4571192"/>
            <a:ext cx="2051956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4400">
                <a:solidFill>
                  <a:srgbClr val="C00000"/>
                </a:solidFill>
                <a:latin typeface="+mj-lt"/>
              </a:rPr>
              <a:t>Synapse 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84" b="98674" l="0" r="983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26" y="2850211"/>
            <a:ext cx="3664108" cy="2265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9" b="95666" l="9804" r="978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1011" y="2162441"/>
            <a:ext cx="3293294" cy="1896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91174B19-2818-4163-B3F4-983A1CE5A378}"/>
              </a:ext>
            </a:extLst>
          </p:cNvPr>
          <p:cNvCxnSpPr/>
          <p:nvPr/>
        </p:nvCxnSpPr>
        <p:spPr>
          <a:xfrm flipH="1" flipV="1">
            <a:off x="5737411" y="3169023"/>
            <a:ext cx="3155577" cy="155985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5884CBB8-9DB5-4F5D-9F18-71F11277A058}"/>
              </a:ext>
            </a:extLst>
          </p:cNvPr>
          <p:cNvSpPr/>
          <p:nvPr/>
        </p:nvSpPr>
        <p:spPr>
          <a:xfrm>
            <a:off x="5334000" y="3177987"/>
            <a:ext cx="80683" cy="896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1E702C9-EFF1-42BE-8426-6DE95BEA6A94}"/>
              </a:ext>
            </a:extLst>
          </p:cNvPr>
          <p:cNvSpPr/>
          <p:nvPr/>
        </p:nvSpPr>
        <p:spPr>
          <a:xfrm>
            <a:off x="5450541" y="3088340"/>
            <a:ext cx="80683" cy="896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9E5AF62-20B3-4B42-812E-AEF9EFC542EF}"/>
              </a:ext>
            </a:extLst>
          </p:cNvPr>
          <p:cNvSpPr/>
          <p:nvPr/>
        </p:nvSpPr>
        <p:spPr>
          <a:xfrm>
            <a:off x="5576046" y="3177986"/>
            <a:ext cx="80683" cy="896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E4C9248-0B79-4EA9-9FFF-44DDF04A1C7B}"/>
              </a:ext>
            </a:extLst>
          </p:cNvPr>
          <p:cNvSpPr/>
          <p:nvPr/>
        </p:nvSpPr>
        <p:spPr>
          <a:xfrm>
            <a:off x="5611905" y="3043515"/>
            <a:ext cx="80683" cy="896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D06267A-B6FA-4DD7-AB9F-991F95EA6295}"/>
              </a:ext>
            </a:extLst>
          </p:cNvPr>
          <p:cNvSpPr/>
          <p:nvPr/>
        </p:nvSpPr>
        <p:spPr>
          <a:xfrm>
            <a:off x="5378823" y="3303493"/>
            <a:ext cx="80683" cy="896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Flask">
            <a:extLst>
              <a:ext uri="{FF2B5EF4-FFF2-40B4-BE49-F238E27FC236}">
                <a16:creationId xmlns:a16="http://schemas.microsoft.com/office/drawing/2014/main" id="{05751E6A-B155-465F-9299-DBE65E4A9B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40437" y="630361"/>
            <a:ext cx="1596198" cy="15961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2F35E6-01D7-40E7-A59F-2434C379FA2B}"/>
              </a:ext>
            </a:extLst>
          </p:cNvPr>
          <p:cNvSpPr txBox="1"/>
          <p:nvPr/>
        </p:nvSpPr>
        <p:spPr>
          <a:xfrm>
            <a:off x="9043858" y="2208594"/>
            <a:ext cx="3362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800">
                <a:solidFill>
                  <a:srgbClr val="7030A0"/>
                </a:solidFill>
                <a:latin typeface="+mj-lt"/>
              </a:rPr>
              <a:t>Chemicals</a:t>
            </a:r>
          </a:p>
        </p:txBody>
      </p:sp>
    </p:spTree>
    <p:extLst>
      <p:ext uri="{BB962C8B-B14F-4D97-AF65-F5344CB8AC3E}">
        <p14:creationId xmlns:p14="http://schemas.microsoft.com/office/powerpoint/2010/main" val="240792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  <p:bldP spid="14" grpId="0" animBg="1"/>
      <p:bldP spid="17" grpId="0" animBg="1"/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bottle of items in it&#10;&#10;Description generated with high confidence">
            <a:extLst>
              <a:ext uri="{FF2B5EF4-FFF2-40B4-BE49-F238E27FC236}">
                <a16:creationId xmlns:a16="http://schemas.microsoft.com/office/drawing/2014/main" id="{FF89AFAB-5689-42F4-A3B3-73EEB362E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25" y="579103"/>
            <a:ext cx="6064369" cy="5311607"/>
          </a:xfrm>
          <a:prstGeom prst="rect">
            <a:avLst/>
          </a:prstGeom>
        </p:spPr>
      </p:pic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259F036-5380-4ADD-9972-7475345C2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079" y="1393885"/>
            <a:ext cx="5043577" cy="378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2114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FE7654-6038-4511-983E-FA2EF2E2F9E6}"/>
              </a:ext>
            </a:extLst>
          </p:cNvPr>
          <p:cNvSpPr txBox="1"/>
          <p:nvPr/>
        </p:nvSpPr>
        <p:spPr>
          <a:xfrm>
            <a:off x="2933946" y="1022355"/>
            <a:ext cx="63241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>
                <a:solidFill>
                  <a:srgbClr val="434343"/>
                </a:solidFill>
                <a:latin typeface="+mj-lt"/>
              </a:rPr>
              <a:t>Neuron </a:t>
            </a:r>
            <a:r>
              <a:rPr lang="en-GB" sz="9600">
                <a:solidFill>
                  <a:srgbClr val="C00000"/>
                </a:solidFill>
                <a:latin typeface="+mj-lt"/>
              </a:rPr>
              <a:t>race</a:t>
            </a:r>
            <a:endParaRPr lang="en-GB" sz="9600" b="1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5AD77F3-238F-4759-9646-A0B82857B87D}"/>
              </a:ext>
            </a:extLst>
          </p:cNvPr>
          <p:cNvSpPr/>
          <p:nvPr/>
        </p:nvSpPr>
        <p:spPr>
          <a:xfrm>
            <a:off x="4849474" y="2516391"/>
            <a:ext cx="480434" cy="48043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6C7742-4B10-4FAD-B9B8-201E247E9A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1" b="17016"/>
          <a:stretch/>
        </p:blipFill>
        <p:spPr>
          <a:xfrm>
            <a:off x="2667000" y="2831910"/>
            <a:ext cx="6858000" cy="446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3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ACAB62-CA57-4C9D-966F-745486247C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107" y="558499"/>
            <a:ext cx="4429958" cy="4429958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" name="Picture 2" descr="Image result for mri scanner">
            <a:extLst>
              <a:ext uri="{FF2B5EF4-FFF2-40B4-BE49-F238E27FC236}">
                <a16:creationId xmlns:a16="http://schemas.microsoft.com/office/drawing/2014/main" id="{E4F345C7-04CB-457E-9E01-D5C77914CF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98" r="6098"/>
          <a:stretch/>
        </p:blipFill>
        <p:spPr bwMode="auto">
          <a:xfrm>
            <a:off x="5773826" y="558499"/>
            <a:ext cx="5534067" cy="441769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41F087-B48E-476B-A204-A8DAC62BE482}"/>
              </a:ext>
            </a:extLst>
          </p:cNvPr>
          <p:cNvSpPr txBox="1"/>
          <p:nvPr/>
        </p:nvSpPr>
        <p:spPr>
          <a:xfrm>
            <a:off x="2502359" y="5083638"/>
            <a:ext cx="68286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8000">
                <a:solidFill>
                  <a:srgbClr val="434343"/>
                </a:solidFill>
                <a:latin typeface="+mj-lt"/>
              </a:rPr>
              <a:t>Brain</a:t>
            </a:r>
            <a:r>
              <a:rPr lang="en-GB" sz="8000">
                <a:solidFill>
                  <a:srgbClr val="C00000"/>
                </a:solidFill>
                <a:latin typeface="+mj-lt"/>
              </a:rPr>
              <a:t> Scanner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57DB003-07AC-4B7B-9585-E4D3D0F1DF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07" y="546236"/>
            <a:ext cx="4429958" cy="44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46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01"/>
          <a:stretch/>
        </p:blipFill>
        <p:spPr>
          <a:xfrm>
            <a:off x="847208" y="1477852"/>
            <a:ext cx="10499959" cy="5074096"/>
          </a:xfrm>
          <a:prstGeom prst="rect">
            <a:avLst/>
          </a:prstGeom>
        </p:spPr>
      </p:pic>
      <p:pic>
        <p:nvPicPr>
          <p:cNvPr id="10" name="Picture 9" descr="logo-white.eps">
            <a:extLst>
              <a:ext uri="{FF2B5EF4-FFF2-40B4-BE49-F238E27FC236}">
                <a16:creationId xmlns:a16="http://schemas.microsoft.com/office/drawing/2014/main" id="{0AA9943E-DCE9-442F-B58C-0A8075B856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18" y="5903172"/>
            <a:ext cx="1890189" cy="5491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618310" y="3483275"/>
            <a:ext cx="2143073" cy="7848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endParaRPr lang="en-GB" sz="4500"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43E6F8-8B47-40B3-9517-5FEC187D0FC5}"/>
              </a:ext>
            </a:extLst>
          </p:cNvPr>
          <p:cNvSpPr txBox="1"/>
          <p:nvPr/>
        </p:nvSpPr>
        <p:spPr>
          <a:xfrm>
            <a:off x="1703513" y="420195"/>
            <a:ext cx="8047652" cy="9233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GB" sz="5400">
                <a:solidFill>
                  <a:srgbClr val="C00000"/>
                </a:solidFill>
              </a:rPr>
              <a:t>The Brain - what does it do?</a:t>
            </a:r>
            <a:endParaRPr lang="en-GB" sz="5400">
              <a:solidFill>
                <a:srgbClr val="C0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0859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generated with very high confidence">
            <a:extLst>
              <a:ext uri="{FF2B5EF4-FFF2-40B4-BE49-F238E27FC236}">
                <a16:creationId xmlns:a16="http://schemas.microsoft.com/office/drawing/2014/main" id="{C945D7AD-07B1-476D-BE89-EAE361AFC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191" y="1049464"/>
            <a:ext cx="5189619" cy="47590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44CD1D-157A-46A1-8F10-514C8E18F78B}"/>
              </a:ext>
            </a:extLst>
          </p:cNvPr>
          <p:cNvSpPr txBox="1"/>
          <p:nvPr/>
        </p:nvSpPr>
        <p:spPr>
          <a:xfrm>
            <a:off x="10119060" y="3900434"/>
            <a:ext cx="27432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b="1">
                <a:solidFill>
                  <a:srgbClr val="FF3399"/>
                </a:solidFill>
                <a:cs typeface="Calibri"/>
              </a:rPr>
              <a:t>Pain</a:t>
            </a:r>
            <a:endParaRPr lang="en-US" sz="3600" b="1">
              <a:solidFill>
                <a:srgbClr val="FF3399"/>
              </a:solidFill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A274E4-7032-491E-B67A-9B985B6B30AA}"/>
              </a:ext>
            </a:extLst>
          </p:cNvPr>
          <p:cNvSpPr txBox="1"/>
          <p:nvPr/>
        </p:nvSpPr>
        <p:spPr>
          <a:xfrm>
            <a:off x="8346407" y="5619249"/>
            <a:ext cx="27432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b="1">
                <a:solidFill>
                  <a:srgbClr val="92D050"/>
                </a:solidFill>
                <a:cs typeface="Calibri"/>
              </a:rPr>
              <a:t>Emotions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C50F07-E786-4B5C-BC40-30B3A27C9F85}"/>
              </a:ext>
            </a:extLst>
          </p:cNvPr>
          <p:cNvSpPr txBox="1"/>
          <p:nvPr/>
        </p:nvSpPr>
        <p:spPr>
          <a:xfrm>
            <a:off x="1270334" y="230304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8C2DA3-A094-4437-A941-A459068ED336}"/>
              </a:ext>
            </a:extLst>
          </p:cNvPr>
          <p:cNvSpPr txBox="1"/>
          <p:nvPr/>
        </p:nvSpPr>
        <p:spPr>
          <a:xfrm>
            <a:off x="1322973" y="751472"/>
            <a:ext cx="27432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b="1">
                <a:solidFill>
                  <a:srgbClr val="00B050"/>
                </a:solidFill>
                <a:cs typeface="Calibri"/>
              </a:rPr>
              <a:t>Memories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5EE609-E68B-419E-A253-E7CB09C0BC1F}"/>
              </a:ext>
            </a:extLst>
          </p:cNvPr>
          <p:cNvSpPr txBox="1"/>
          <p:nvPr/>
        </p:nvSpPr>
        <p:spPr>
          <a:xfrm>
            <a:off x="7788855" y="401249"/>
            <a:ext cx="308017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6600"/>
                </a:solidFill>
                <a:cs typeface="Calibri"/>
              </a:rPr>
              <a:t>Sustains life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6B32AC-F0B4-4465-99CE-82478DB3829C}"/>
              </a:ext>
            </a:extLst>
          </p:cNvPr>
          <p:cNvSpPr txBox="1"/>
          <p:nvPr/>
        </p:nvSpPr>
        <p:spPr>
          <a:xfrm>
            <a:off x="9298907" y="2120064"/>
            <a:ext cx="27432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7030A0"/>
                </a:solidFill>
                <a:cs typeface="Calibri"/>
              </a:rPr>
              <a:t>Thoughts</a:t>
            </a:r>
            <a:r>
              <a:rPr lang="en-US" sz="3600">
                <a:solidFill>
                  <a:srgbClr val="7030A0"/>
                </a:solidFill>
                <a:cs typeface="Calibri"/>
              </a:rPr>
              <a:t>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411758-D071-44DB-934B-2A32F12107AD}"/>
              </a:ext>
            </a:extLst>
          </p:cNvPr>
          <p:cNvSpPr txBox="1"/>
          <p:nvPr/>
        </p:nvSpPr>
        <p:spPr>
          <a:xfrm>
            <a:off x="698834" y="2924677"/>
            <a:ext cx="27432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cs typeface="Calibri"/>
              </a:rPr>
              <a:t>Personality</a:t>
            </a:r>
            <a:r>
              <a:rPr lang="en-US" sz="3600" b="1">
                <a:solidFill>
                  <a:srgbClr val="0070C0"/>
                </a:solidFill>
                <a:cs typeface="Calibri"/>
              </a:rPr>
              <a:t>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507074-C4F8-4B36-BE9A-E8477E51FFA5}"/>
              </a:ext>
            </a:extLst>
          </p:cNvPr>
          <p:cNvSpPr txBox="1"/>
          <p:nvPr/>
        </p:nvSpPr>
        <p:spPr>
          <a:xfrm>
            <a:off x="701341" y="5062788"/>
            <a:ext cx="360546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cs typeface="Calibri"/>
              </a:rPr>
              <a:t>Decision </a:t>
            </a:r>
            <a:r>
              <a:rPr lang="en-US" sz="4000" b="1">
                <a:solidFill>
                  <a:srgbClr val="FF0000"/>
                </a:solidFill>
                <a:cs typeface="Calibri"/>
              </a:rPr>
              <a:t>making</a:t>
            </a:r>
            <a:r>
              <a:rPr lang="en-US" sz="3600" b="1">
                <a:solidFill>
                  <a:srgbClr val="FF0000"/>
                </a:solidFill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954166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FD04CA-046C-4688-8460-D3DE1AF20AB9}"/>
              </a:ext>
            </a:extLst>
          </p:cNvPr>
          <p:cNvSpPr txBox="1"/>
          <p:nvPr/>
        </p:nvSpPr>
        <p:spPr>
          <a:xfrm>
            <a:off x="2169460" y="251012"/>
            <a:ext cx="866886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>
                <a:cs typeface="Calibri"/>
              </a:rPr>
              <a:t>The brain is a bit like a </a:t>
            </a:r>
            <a:r>
              <a:rPr lang="en-US" sz="4000" b="1">
                <a:solidFill>
                  <a:srgbClr val="C00000"/>
                </a:solidFill>
                <a:cs typeface="Calibri"/>
              </a:rPr>
              <a:t>control </a:t>
            </a:r>
            <a:r>
              <a:rPr lang="en-US" sz="4000" b="1" err="1">
                <a:solidFill>
                  <a:srgbClr val="C00000"/>
                </a:solidFill>
                <a:cs typeface="Calibri"/>
              </a:rPr>
              <a:t>centre</a:t>
            </a:r>
            <a:r>
              <a:rPr lang="en-US" sz="2000" b="1">
                <a:solidFill>
                  <a:srgbClr val="C00000"/>
                </a:solidFill>
                <a:cs typeface="Calibri"/>
              </a:rPr>
              <a:t> </a:t>
            </a:r>
          </a:p>
        </p:txBody>
      </p:sp>
      <p:pic>
        <p:nvPicPr>
          <p:cNvPr id="3" name="Picture 3" descr="A group of people watching television in a room&#10;&#10;Description generated with very high confidence">
            <a:extLst>
              <a:ext uri="{FF2B5EF4-FFF2-40B4-BE49-F238E27FC236}">
                <a16:creationId xmlns:a16="http://schemas.microsoft.com/office/drawing/2014/main" id="{90B40B1D-E338-4ED9-A995-AFF15CE69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171" y="998122"/>
            <a:ext cx="8788472" cy="512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25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04338C-DCE5-48F6-8260-224DCB370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994" y="1774334"/>
            <a:ext cx="4947346" cy="50097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EBA0D8-7E4B-47C3-845D-A6179BCC0469}"/>
              </a:ext>
            </a:extLst>
          </p:cNvPr>
          <p:cNvSpPr txBox="1"/>
          <p:nvPr/>
        </p:nvSpPr>
        <p:spPr>
          <a:xfrm>
            <a:off x="4331563" y="4836622"/>
            <a:ext cx="12837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>
                <a:solidFill>
                  <a:srgbClr val="434343"/>
                </a:solidFill>
                <a:latin typeface="+mj-lt"/>
              </a:rPr>
              <a:t>Front</a:t>
            </a:r>
            <a:endParaRPr lang="en-GB">
              <a:solidFill>
                <a:srgbClr val="434343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0AA178-A800-446E-9737-F93AEDAFF3DB}"/>
              </a:ext>
            </a:extLst>
          </p:cNvPr>
          <p:cNvSpPr txBox="1"/>
          <p:nvPr/>
        </p:nvSpPr>
        <p:spPr>
          <a:xfrm>
            <a:off x="10724022" y="4836622"/>
            <a:ext cx="11448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>
                <a:solidFill>
                  <a:srgbClr val="434343"/>
                </a:solidFill>
                <a:latin typeface="+mj-lt"/>
              </a:rPr>
              <a:t>Back</a:t>
            </a:r>
            <a:endParaRPr lang="en-GB">
              <a:solidFill>
                <a:srgbClr val="434343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E50574-3E45-4666-B4BF-FAD545D6077F}"/>
              </a:ext>
            </a:extLst>
          </p:cNvPr>
          <p:cNvSpPr/>
          <p:nvPr/>
        </p:nvSpPr>
        <p:spPr>
          <a:xfrm>
            <a:off x="546202" y="646556"/>
            <a:ext cx="2672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0">
                <a:solidFill>
                  <a:srgbClr val="C00000"/>
                </a:solidFill>
                <a:latin typeface="+mj-lt"/>
              </a:rPr>
              <a:t>Vision</a:t>
            </a:r>
            <a:endParaRPr lang="en-GB" sz="440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B8C250B-7F26-4D0B-B31D-40A9191072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84" y="1869142"/>
            <a:ext cx="2857865" cy="375845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E5AFE8B-E9D2-4145-B4E8-0C5CE57CFF50}"/>
              </a:ext>
            </a:extLst>
          </p:cNvPr>
          <p:cNvSpPr txBox="1"/>
          <p:nvPr/>
        </p:nvSpPr>
        <p:spPr>
          <a:xfrm>
            <a:off x="8801100" y="6550223"/>
            <a:ext cx="3441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rgbClr val="434343"/>
                </a:solidFill>
                <a:latin typeface="+mj-lt"/>
              </a:rPr>
              <a:t>Copyright © Society for Neuroscience (2017)</a:t>
            </a:r>
          </a:p>
        </p:txBody>
      </p:sp>
    </p:spTree>
    <p:extLst>
      <p:ext uri="{BB962C8B-B14F-4D97-AF65-F5344CB8AC3E}">
        <p14:creationId xmlns:p14="http://schemas.microsoft.com/office/powerpoint/2010/main" val="355606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7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1EBA0D8-7E4B-47C3-845D-A6179BCC0469}"/>
              </a:ext>
            </a:extLst>
          </p:cNvPr>
          <p:cNvSpPr txBox="1"/>
          <p:nvPr/>
        </p:nvSpPr>
        <p:spPr>
          <a:xfrm>
            <a:off x="5522953" y="4903250"/>
            <a:ext cx="12837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>
                <a:solidFill>
                  <a:srgbClr val="434343"/>
                </a:solidFill>
                <a:latin typeface="+mj-lt"/>
              </a:rPr>
              <a:t>Front</a:t>
            </a:r>
            <a:endParaRPr lang="en-GB">
              <a:solidFill>
                <a:srgbClr val="434343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0AA178-A800-446E-9737-F93AEDAFF3DB}"/>
              </a:ext>
            </a:extLst>
          </p:cNvPr>
          <p:cNvSpPr txBox="1"/>
          <p:nvPr/>
        </p:nvSpPr>
        <p:spPr>
          <a:xfrm>
            <a:off x="262832" y="4901391"/>
            <a:ext cx="11448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>
                <a:solidFill>
                  <a:srgbClr val="434343"/>
                </a:solidFill>
                <a:latin typeface="+mj-lt"/>
              </a:rPr>
              <a:t>Back</a:t>
            </a:r>
            <a:endParaRPr lang="en-GB">
              <a:solidFill>
                <a:srgbClr val="434343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E50574-3E45-4666-B4BF-FAD545D6077F}"/>
              </a:ext>
            </a:extLst>
          </p:cNvPr>
          <p:cNvSpPr/>
          <p:nvPr/>
        </p:nvSpPr>
        <p:spPr>
          <a:xfrm>
            <a:off x="7666420" y="476960"/>
            <a:ext cx="340349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0">
                <a:solidFill>
                  <a:srgbClr val="C00000"/>
                </a:solidFill>
                <a:latin typeface="+mj-lt"/>
              </a:rPr>
              <a:t>Hearing</a:t>
            </a:r>
            <a:endParaRPr lang="en-GB" sz="440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5AFE8B-E9D2-4145-B4E8-0C5CE57CFF50}"/>
              </a:ext>
            </a:extLst>
          </p:cNvPr>
          <p:cNvSpPr txBox="1"/>
          <p:nvPr/>
        </p:nvSpPr>
        <p:spPr>
          <a:xfrm>
            <a:off x="8801100" y="6550223"/>
            <a:ext cx="3441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rgbClr val="434343"/>
                </a:solidFill>
                <a:latin typeface="+mj-lt"/>
              </a:rPr>
              <a:t>Copyright © Society for Neuroscience (2017)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ADDA3D-1C2F-44B9-8323-35619486A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084" y="1265529"/>
            <a:ext cx="5042744" cy="52846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839A71-39C9-48DA-80FA-77269C6234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313" y="1800399"/>
            <a:ext cx="2274033" cy="345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03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7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4E66A7099F474AE2A19B674397887D6F&lt;/guid&gt;&#10;        &lt;description /&gt;&#10;        &lt;date&gt;12/5/2018 4:54:59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DA190D8F406442FC93B8EA2F17515C60&lt;/guid&gt;&#10;            &lt;repollguid&gt;759498F842154262A8D45D5A51CC2544&lt;/repollguid&gt;&#10;            &lt;sourceid&gt;E6A8D4CA52154BB291D798CFEF57AA8F&lt;/sourceid&gt;&#10;            &lt;questiontext&gt;What was invented at the University in 1936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3F8C083A7E054079A2F4360C2EBB9FE8&lt;/guid&gt;&#10;                    &lt;answertext&gt;Ribena&lt;/answertext&gt;&#10;                    &lt;valuetype&gt;0&lt;/valuetype&gt;&#10;                &lt;/answer&gt;&#10;                &lt;answer&gt;&#10;                    &lt;guid&gt;FD7E31BEFA9840AC8622394312A36530&lt;/guid&gt;&#10;                    &lt;answertext&gt;Kinder Eggs&lt;/answertext&gt;&#10;                    &lt;valuetype&gt;0&lt;/valuetype&gt;&#10;                &lt;/answer&gt;&#10;                &lt;answer&gt;&#10;                    &lt;guid&gt;9C6C5D28E1714B4DA360BAA479EFAFEF&lt;/guid&gt;&#10;                    &lt;answertext&gt;Baked beans&lt;/answertext&gt;&#10;                    &lt;valuetype&gt;0&lt;/valuetype&gt;&#10;                &lt;/answer&gt;&#10;                &lt;answer&gt;&#10;                    &lt;guid&gt;E653E082C0614101B08E0CC5F7E04A30&lt;/guid&gt;&#10;                    &lt;answertext&gt;Tomato sauce&lt;/answertext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LIVECHARTING" val="False"/>
  <p:tag name="AUTOOPENPOLL" val="True"/>
  <p:tag name="AUTOFORMATCHART" val="True"/>
  <p:tag name="HASRESULTS" val="Fals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FDF5DF480EC342D39ABCD60150B8B1BD&lt;/guid&gt;&#10;        &lt;description /&gt;&#10;        &lt;date&gt;12/5/2018 4:44:34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1DA0F389D1F24D95B10879905D51655A&lt;/guid&gt;&#10;            &lt;repollguid&gt;4A0679F511B748B1B7C38599A7635B9A&lt;/repollguid&gt;&#10;            &lt;sourceid&gt;43FE928EC3B74EBCB7DA9FD5A5E07E9D&lt;/sourceid&gt;&#10;            &lt;questiontext&gt;What organ is located in our skull (head)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68FF7A5940D54190931E07320E5FDA00&lt;/guid&gt;&#10;                    &lt;answertext&gt;Lungs&lt;/answertext&gt;&#10;                    &lt;valuetype&gt;0&lt;/valuetype&gt;&#10;                &lt;/answer&gt;&#10;                &lt;answer&gt;&#10;                    &lt;guid&gt;C050B1851EC44530B4B6D85F6AB82CB6&lt;/guid&gt;&#10;                    &lt;answertext&gt;kidneys&lt;/answertext&gt;&#10;                    &lt;valuetype&gt;0&lt;/valuetype&gt;&#10;                &lt;/answer&gt;&#10;                &lt;answer&gt;&#10;                    &lt;guid&gt;35C8810816E14CBE924832FC63AACBF0&lt;/guid&gt;&#10;                    &lt;answertext&gt;Brain &lt;/answertext&gt;&#10;                    &lt;valuetype&gt;0&lt;/valuetype&gt;&#10;                &lt;/answer&gt;&#10;                &lt;answer&gt;&#10;                    &lt;guid&gt;33D0467921F24768A6976F5D6E78FA18&lt;/guid&gt;&#10;                    &lt;answertext&gt;Stomach&lt;/answertext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LIVECHARTING" val="False"/>
  <p:tag name="AUTOOPENPOLL" val="True"/>
  <p:tag name="AUTOFORMATCHART" val="True"/>
  <p:tag name="HASRESULTS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HARTFORMAT" val="UEsDBBQABgAIAAAAIQDvhfRvbQUAAK0RAAAPAAAAY2hhcnQvY2hhcnQueG1s3Fhtb9s2EP4+YP/B0HfHliy/ok7h2M02zGmCJm23faMpSuZMkRpJOXaH/fcdXyTLbpAWdQoMy5dQx+Pp7rmHd2e9er3LWWtLpKKCT4Pwohu0CMcioTybBu8frtujoKU04gligpNpsCcqeH354w+v8ASvkdT3BcKkBUa4muBpsNa6mHQ6Cq9JjtSFKAiHvVTIHGl4lFknkegRjOesE3W7g441EngD6BsM5Ijy6rz8mvMiTSkmC4HLnHDtvJCEIQ0IqDUtVHAJwSVIk3DcjVtbxKZBN+gYIUM8cwLC2+/vnVCKkickmQvJAcaGfo4nM6aJ5GBqLriGt/k4869CKkdyUxZtLPICnFtRRvXeugsOgu35WkAcrXfkr5JKoqYBDuMKCFh+BkVOsRRKpPoCLHYcClU2jNlhZ9SJfD4g2DCeKL1nxAUUdiMTbad+r3XhGjG2QnhjsGko16qHfXPwFAxzCjN5g4rbrTyfQqssnAZMh0FL72CVbGC1yiIji4wMVskGVghjyARo+EUlgX0nqXV6laRX6QCqTgeQdot+JelXkkElGQStNaN8A5kw/4JWKtjPTlCtHIPsHTBooFKLB6oZWRBGNEk89k5rS8ljb2HUpNC/NXhmBb8fC2Y8m+2ORAWQsyBY061P6cCSuoMnB8MpE0KaN+g1xRtOVJPOoFnvK5qQj5D8Z3SbKoYjX1BvqhRM6JkkyFhnaC9KbVY54iViy/p5dyMSHwpJMuJA2j8l9ECMLnrHf9Gbds8fc1ANL8JBNx73RtHQLuI3bctlPHn0WF6Mx+Gg8Td059fV9qg7Gg/7URjGPVM9eu4qnDoPUB7iWiHZW8xNLTVRwtOCSmcOC+bMZ1BjCiiaXsxKBWWFJG5zi+R+Lpioak/oxIrYTNLkmAZCJsSb90VN78x7lZbvSGquOGTfSiiHtqB/Sd+SDMpPxRp/KFmumLLnirvz7+7lKzTh4poydm4jgADQhPFzzRwcMogYi0ZC0hQu0FJVZfyb25WDWQF0FsK1eFySjPDkV7L3RPI5hJ0PCPqz6UFVXkE2R/otyj35fUYUyO+JfFJ+R6SpeZ/ZvipXK0bu6afPTS0JAqIsKRSBo2NkZwAwbsOqVUo6Df6evxn0e8NZ2F4MruftOB302+PFOGwPoyiex+O4P7q6+ufQmqBknowJX2hNYbMt9f3VAQxx2J+YsJ/2FYgMLlpCV06DqCYuRjaKJu+9CNA28fEyr2+EFcFpf6lqI+7tX0xdI0XfNXXN+DJUfKSJ9pUp7Nc+oMJnG++hGUGSHdfQ7hffb6IwisM4iv2J042BK2rQreoTVhNeflzKAM6ZrSQHxRPTCiNwITNoC0mBoXYIc3zLKb9BO+Obwf2gmNjWeMRJtLsTnqUrFwzk7jrX0HDN3DmHPjENfiIwniEG06wo4TYAszckqW9Vjv4U8gGa3g0MXc44tB1nDDw53eMwC7tNDWegFtYOcODag3B75oKfPde8TEFrPU6DQQ9I8FRlMwD7WmRGRFVNDi5bdb7tXlUOzKjyB5E+UvPkUPNViq3YjGXcybD2HAPpbZoq4itR2PUU4+KmZJoutwygbKQWHKtJBFfwaTbV/jVI8gyboBdT71dF28bB59nl2/ET7IKfTd+ZVzXj/h+sqsvLM6yyW1dEPxLiM7ZyD+Z6ATc8JWDVnBjN+gNVt5z5ZuopmVBVXMEvuI2a+WKhCsT9TYUusgDuqVuYeaDsnHCwGs5eDPr/1LDztbVB716onK1Esq9NnTNEwWCm9L39leq+QJxnrHiJsdEWUjRJSPoOYlSfoMWMXJ2DOdJvwqh3hyQyCuaTwjSoPycYHcttA7ZdHL6yXP4LAAD//wMAUEsDBBQABgAIAAAAIQC/uqyqxgYAADYbAAAWAAAAY2hhcnQvbWVkaWEvaW1hZ2UxLmJtcOyY2VNTVxzH6T/Q58700bpUpU0IQh+qD636UHcWK0slcQPZusBYBWULYYtEBBsFTSAJssomEAjUhJhAQCABBGVRAqKyCQi4UO1M+733AnNluAxXsdMHfkPOnJz8zu/3+X3POfdy73d7HD63Ic0B7QZ8OLOfT2w+Q48y46c2NsRnzv5ZtVUF/q8KPCetjTS1Wp2dnX3lypX4+Hh0PjYyMvf39yOz0Wikp0Z2MMAwCIMD3DCIzkohzaemUqBYxKcMefEV46Cq1JsL9b2NvW/Hxsaqq6v1en1VVVVfXx8wAAN/gLFCYlIbociK3ymZCj74oKWnOHJQE2etzVl3TGsXPmUX8WKbtyolJaWgoECpVBYVFVEyIgiwl8OD0uYXmko9X7LG0GZq6Z2YmLBYLE2kLQh4SxVr+eNHq5KvSziw7ugtimfrCQV4bty4oVKpoqOjL5NWXl5uMBgWTF/0K3ji4uLgjEImRp4OmHJR79M7+U6hldywKW749Pd+WTKZDPVSuwIyQn8YUshFJ1ukh3oVXvrzTmsFGm7YJDdi+tvjiuTkZIpHp9MtmnTpQZDExsYCaWL0qTbhAOptTDm4/aQC9QJpu3/OPE9ISAhVb1ZWFngKLp0mefi3E53W8ivswqcJnmMZSUlJ4MnMzEQVS6dm+hVVX79+XZqcWCMmeBqSXXf6qUieyR0BOXK5nNIHYtIjVCtjLdJD8Cd4vNTkek1/41MskUjAA2bsH7o/275Bp4HyiF+f7OpwLI+oN4zgmdenp6eHHrNKGWOWEvvHkOj8xeFSav84+hQnJiaCBwWWlJTQ/dn2rfeajRJnq1JgSnJxOF5A8IRPzfNgpRbwQJ9mcj8bEp3WeBYTPJEvHb2LKB7oU1paypaB7t/f2Vwrce5TETyOJ4rsIgh9dgbO6rMYT8wsj8R5jQf4J+0iXzl4z+qDc1pWVkaPz7b/qMtce8G5Tymou+CCsLiYgGeX/zVq/4Cnu7ubHhPr1XTpIPQ0XnDmHcmxC5vkRb7a4l0iFovz8/M/nOdxt6UuyQX61BI8N0me57sDZOApLCxchEdB8fBRBU+QzT03wYsCz01cx8CTk5OTkZFB52fbB0/DRddZfXxKeZEvuWETewIIfRbl0Shimi8R+xl68viZJM9rjq8OV4+8vLzc3FwcebYMdP8nPRZceaA/6nU8WU7wnBsHT3p6OnikUumC9arMmOWpv+jCE2RR+nB8a6APeKAPjhg9Ptt+e50aPFgvnLL1R7UQn3tubAmeinSRmTxfpiRXHv864HnCGfAIhcK0tLTU1FTcMtgy0P3vmWZ5cH3D/ZEX9Zp7dmxvoIxJH3W6iDpf2HU8vsoO+0c4s9H3jlarxRQYOvT4bPud9RXYD9AHPOuP63lRM5zQUfAkJCTgFoDbXFdXFz2mWh5N+eP6wPNSkus1s9Gvke7zIf3uhkpSf0HNeacNJwz2ED901EdSZ7VazWYz2gXBG8rT4U+cR4kzz0tBrdcmf/MCt/f+aiqVkfGP6MQHNviY7IV/gccj5p17Fj14Q7kcynTJD+P6wPGUY7NhyqYAy6PBcbrbe/fvqNNxf0S9uKt+4VWx0c/8pW+ju4jx/xacR01qUEGsJ9ptgWXYbARPYOujoefvzUCf2FSR0XrZDTzahP1Gg7H+/jP80R2W6G/1L+GGjtpHvwHPwNDkEp7L/8msUdxNdbOqBLfi9+PeuvyJ8KTxtA0MrwxPSxV43MFTHbevt6OJFY+HqJZ7dnSL6M2mn+8ODE+xmsvk3FatJHiUAk3svgeseYwUz+ZfOgaGp5lSsBrXZ8d3pHmApzJmb087u8uIe7SBEzK8RfR286/3B0ZWhseYm3Dvmkevkq+O3oP/pVnV4i4yUjy2v3XWtbJ71GJKVJsr7pT99FBB8IyPsOPxIHiGHGL+tg16YLr7mCkFq3FT/vlOmSd4yoW7x0eesJrrLqzhnCF5gsHDbi5TIvB0kfqURu0eG2YX012ow3o5iN5+FfzQ1M5OWyaeystB968R+tyM3MWWxy1KyzkzOMczyJSC1XhVajC1XsURu54NsdsDbpF/fn36Cbl/uus7hljlZXLWXj3VJfPEeS8K/2GULU9EtW3wQ/uoF7ZBPab2ldFHJzulFTvpxE6q0zuYmJnGC24PXCzs/v1qK9rHo6+Y3NiOT48P4Y/trFX//0YBvMb5wETUWzW0eGkDI98MEQ3e3sDwvEwZHnxgeGJaOh0c8OyGFnMRbflhqYmYu8AwThkFMIdTRtIZllM+GOCM6fOR50JKmWJSIpB6EA0l0dKFr/66qsDHUOBfAAAA//8DAFBLAwQUAAAACABSf0pGhI+kftcCAAAhDgAAHgAAAGNoYXJ0L3RoZW1lL3RoZW1lT3ZlcnJpZGUxLnhtbO1X3WoUMRS+VvAdwtzbWWsVKd2W7vZP+0u7LfTy7Gx2J938DEmmde6kvRQEsYo3gndeiFpowZv6NKsVrdBXMLO1NanNUBZBhGVhmZzzfSfnJCf5yMjYQ0bRJpaKCF4Obg2UAoR5JBqEt8rBam3q5r0AKQ28AVRwXA4yrIKx0RvXR2BYx5jhRcOVpIGRicPVMJSDWOtkOAxVZNygBkSCufE1hWSgzVC2woaELROf0XCwVLobMiA8MCGvmZgRlSs5ESMOzEy32GySCJ96Q8v9C94UXPvwuZ/BhpBTBpQbuhYKmnCkswQ3ITKEKlBSlwTNkVasA5QAF8qYS4OlqdJt85//hrpfQ0F4HgWDFcKyR+pP+1meSEWSJLocPDCTBBbu5PDdyeE+Ojnc62wfdLY/dnZ2OtsffOwZ4C2bffzm6Y9Xj9D3/dfHu88LSMomfXn/+POnZwVobaOPXux9Pdg7evnk29tdH2dcQt3m1AjDCi3gLbQsGHDvVLgue6DVYiA2bZy3FHDIiT7KpI4dykIGFHzgCnYXeU0S3vCip9MNp4iVWKaa+NCzMXPQ80LQipD+YmfN1M4apbxVkItMbfAywKY3leqFtphME3OWCHjxMXZSX6KmU6CFOdYo94k2xj7uOiHEKZtEUijR1GidoAoQ/4LVSF1fzpwhzGxiBgVtAg5zDVUE9U40gTddOJiFpt7gmDorPQ2pBuavAhi14XOgY2/iK5mMnI1RWppkMBVosoGV8hIXZeaUMGuut4JumacZc+FSk7YHnucshA2fEO1qDCzx10F4bBPuq7bpdkBLQvtzEvbZOx2bTQNe3CVrBOsebpJVc+9f3ly5J5Xec4aFe+Yz2gR8Ns1IaGnPuRgRfjUxuiBDd/oy1LMMjUsC9Kri0wVfVXKqQjbI/6k4E5DyJczjvuD0BacvOH9LcLq3xz+QGUtVjOGU7z6SmC54U/12G4MZu8+60Z9QSwMEFAAGAAgAAAAhAPzwneC+AAAAMQEAABoAAABjaGFydC9fcmVscy9jaGFydC54bWwucmVsc4SPwQrCMBBE74L/EPZu03oQkSa9iNCTIPoBIdm2wTYJSRT79y6eLAged4d5M1M3r2lkT4zJeiegKkpg6LQ31vUCbtfTZg8sZeWMGr1DATMmaOR6VV9wVJlMabAhMaK4JGDIORw4T3rASaXCB3SkdD5OKtMZex6Uvqse+bYsdzx+M0AumKw1AmJrKmDXOVDyf7bvOqvx6PVjQpd/RPBMvfBMc6M1SGAVe8wCPu+lWBVUHLis+WKofAMAAP//AwBQSwMEFAAGAAgAAAAhAITsoQcTAQAAVAIAABMAAABbQ29udGVudF9UeXBlc10ueG1spJLNTsMwDMfvSLxDlCtq0nFACK3dgY8jcBgPYFK3jciXkmxsb4/brhKbNi5crMT23/7FznK1s4ZtMSbtXcUXouQMnfKNdl3FP9YvxT1nKYNrwHiHFd9j4qv6+mq53gdMjNQuVbzPOTxImVSPFpLwAR1FWh8tZLrGTgZQX9ChvC3LO6m8y+hykYcavF4+YQsbk9nzjtwTyacNnD1OeUOrims76Ae/PKuIaNKJBEIwWkGmt8mta064igOTIOWYk3od0g2BX+gwRI6Zfjc46N5omFE3yN4h5lewRC5VT+fJir+LnKH0basVNl5tLM1MNBG+aTnWiLHqjHu5baadoBztnLT4N8VRuZlBjn+i/gEAAP//AwBQSwMEFAAGAAgAAAAhABmqkvPRAAAAswEAAAsAAABfcmVscy8ucmVsc6yQy4oCMRBF9wP+Q6i9Xd0uRAbTbkRwK/oBNUl1d7DzIImif2+c2UyLMJtZFpc693DXm5sdxZVjMt5JaKoaBDvltXG9hNNxN1+BSJmcptE7lnDnBJt29rE+8Ei5PKXBhCQKxSUJQ87hEzGpgS2lygd2Jel8tJTLGXsMpM7UMy7qeonxNwPaCVPstYS41wsQx3sozX+zfdcZxVuvLpZdflOBxpbuAqTYc5agBooZLWtDP1FTfdkA+N6k+U+Tqeur0rdYVaZ7uuBk6vYBAAD//wMAUEsBAi0AFAAGAAgAAAAhAO+F9G9tBQAArREAAA8AAAAAAAAAAAAAAAAAAAAAAGNoYXJ0L2NoYXJ0LnhtbFBLAQItABQABgAIAAAAIQC/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=="/>
  <p:tag name="NUMBERFORMAT" val="0"/>
  <p:tag name="COLORTYPE" val="SCHEME"/>
  <p:tag name="LABELFORMAT" val="0"/>
  <p:tag name="DEFINEDCOLORS" val="3,6,10,45,32,50,13,4,9,55,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149EE156BE0F48C7AEB79D9755E1F0DB&lt;/guid&gt;&#10;        &lt;description /&gt;&#10;        &lt;date&gt;12/5/2018 5:02:53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E6DC77CF176B4C66B02DE9FCA8CE3592&lt;/guid&gt;&#10;            &lt;repollguid&gt;BB7CFAE81B384CC4B6389590B0E16190&lt;/repollguid&gt;&#10;            &lt;sourceid&gt;016B9CB3810D48518AFB16613A5ECC50&lt;/sourceid&gt;&#10;            &lt;questiontext&gt;How many students study at the University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64C239C38A8E4C29881141DFB4D33ACF&lt;/guid&gt;&#10;                    &lt;answertext&gt;9 thousand&lt;/answertext&gt;&#10;                    &lt;valuetype&gt;0&lt;/valuetype&gt;&#10;                &lt;/answer&gt;&#10;                &lt;answer&gt;&#10;                    &lt;guid&gt;967CB2EE7DDE47A7A8F1C941FEF054B4&lt;/guid&gt;&#10;                    &lt;answertext&gt;17 thousand&lt;/answertext&gt;&#10;                    &lt;valuetype&gt;0&lt;/valuetype&gt;&#10;                &lt;/answer&gt;&#10;                &lt;answer&gt;&#10;                    &lt;guid&gt;DE9104EE260443C5BE1AABF6839C4D31&lt;/guid&gt;&#10;                    &lt;answertext&gt;22 thousand&lt;/answertext&gt;&#10;                    &lt;valuetype&gt;0&lt;/valuetype&gt;&#10;                &lt;/answer&gt;&#10;                &lt;answer&gt;&#10;                    &lt;guid&gt;B59639428E234CC38C7789397E324508&lt;/guid&gt;&#10;                    &lt;answertext&gt;38 thousand&lt;/answertext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LIVECHARTING" val="False"/>
  <p:tag name="AUTOOPENPOLL" val="True"/>
  <p:tag name="AUTOFORMATCHART" val="True"/>
  <p:tag name="HASRESULTS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HARTFORMAT" val="UEsDBBQABgAIAAAAIQDvhfRvbQUAAK0RAAAPAAAAY2hhcnQvY2hhcnQueG1s3Fhtb9s2EP4+YP/B0HfHliy/ok7h2M02zGmCJm23faMpSuZMkRpJOXaH/fcdXyTLbpAWdQoMy5dQx+Pp7rmHd2e9er3LWWtLpKKCT4Pwohu0CMcioTybBu8frtujoKU04gligpNpsCcqeH354w+v8ASvkdT3BcKkBUa4muBpsNa6mHQ6Cq9JjtSFKAiHvVTIHGl4lFknkegRjOesE3W7g441EngD6BsM5Ijy6rz8mvMiTSkmC4HLnHDtvJCEIQ0IqDUtVHAJwSVIk3DcjVtbxKZBN+gYIUM8cwLC2+/vnVCKkickmQvJAcaGfo4nM6aJ5GBqLriGt/k4869CKkdyUxZtLPICnFtRRvXeugsOgu35WkAcrXfkr5JKoqYBDuMKCFh+BkVOsRRKpPoCLHYcClU2jNlhZ9SJfD4g2DCeKL1nxAUUdiMTbad+r3XhGjG2QnhjsGko16qHfXPwFAxzCjN5g4rbrTyfQqssnAZMh0FL72CVbGC1yiIji4wMVskGVghjyARo+EUlgX0nqXV6laRX6QCqTgeQdot+JelXkkElGQStNaN8A5kw/4JWKtjPTlCtHIPsHTBooFKLB6oZWRBGNEk89k5rS8ljb2HUpNC/NXhmBb8fC2Y8m+2ORAWQsyBY061P6cCSuoMnB8MpE0KaN+g1xRtOVJPOoFnvK5qQj5D8Z3SbKoYjX1BvqhRM6JkkyFhnaC9KbVY54iViy/p5dyMSHwpJMuJA2j8l9ECMLnrHf9Gbds8fc1ANL8JBNx73RtHQLuI3bctlPHn0WF6Mx+Gg8Td059fV9qg7Gg/7URjGPVM9eu4qnDoPUB7iWiHZW8xNLTVRwtOCSmcOC+bMZ1BjCiiaXsxKBWWFJG5zi+R+Lpioak/oxIrYTNLkmAZCJsSb90VN78x7lZbvSGquOGTfSiiHtqB/Sd+SDMpPxRp/KFmumLLnirvz7+7lKzTh4poydm4jgADQhPFzzRwcMogYi0ZC0hQu0FJVZfyb25WDWQF0FsK1eFySjPDkV7L3RPI5hJ0PCPqz6UFVXkE2R/otyj35fUYUyO+JfFJ+R6SpeZ/ZvipXK0bu6afPTS0JAqIsKRSBo2NkZwAwbsOqVUo6Df6evxn0e8NZ2F4MruftOB302+PFOGwPoyiex+O4P7q6+ufQmqBknowJX2hNYbMt9f3VAQxx2J+YsJ/2FYgMLlpCV06DqCYuRjaKJu+9CNA28fEyr2+EFcFpf6lqI+7tX0xdI0XfNXXN+DJUfKSJ9pUp7Nc+oMJnG++hGUGSHdfQ7hffb6IwisM4iv2J042BK2rQreoTVhNeflzKAM6ZrSQHxRPTCiNwITNoC0mBoXYIc3zLKb9BO+Obwf2gmNjWeMRJtLsTnqUrFwzk7jrX0HDN3DmHPjENfiIwniEG06wo4TYAszckqW9Vjv4U8gGa3g0MXc44tB1nDDw53eMwC7tNDWegFtYOcODag3B75oKfPde8TEFrPU6DQQ9I8FRlMwD7WmRGRFVNDi5bdb7tXlUOzKjyB5E+UvPkUPNViq3YjGXcybD2HAPpbZoq4itR2PUU4+KmZJoutwygbKQWHKtJBFfwaTbV/jVI8gyboBdT71dF28bB59nl2/ET7IKfTd+ZVzXj/h+sqsvLM6yyW1dEPxLiM7ZyD+Z6ATc8JWDVnBjN+gNVt5z5ZuopmVBVXMEvuI2a+WKhCsT9TYUusgDuqVuYeaDsnHCwGs5eDPr/1LDztbVB716onK1Esq9NnTNEwWCm9L39leq+QJxnrHiJsdEWUjRJSPoOYlSfoMWMXJ2DOdJvwqh3hyQyCuaTwjSoPycYHcttA7ZdHL6yXP4LAAD//wMAUEsDBBQABgAIAAAAIQC/uqyqxgYAADYbAAAWAAAAY2hhcnQvbWVkaWEvaW1hZ2UxLmJtcOyY2VNTVxzH6T/Q58700bpUpU0IQh+qD636UHcWK0slcQPZusBYBWULYYtEBBsFTSAJssomEAjUhJhAQCABBGVRAqKyCQi4UO1M+733AnNluAxXsdMHfkPOnJz8zu/3+X3POfdy73d7HD63Ic0B7QZ8OLOfT2w+Q48y46c2NsRnzv5ZtVUF/q8KPCetjTS1Wp2dnX3lypX4+Hh0PjYyMvf39yOz0Wikp0Z2MMAwCIMD3DCIzkohzaemUqBYxKcMefEV46Cq1JsL9b2NvW/Hxsaqq6v1en1VVVVfXx8wAAN/gLFCYlIbociK3ymZCj74oKWnOHJQE2etzVl3TGsXPmUX8WKbtyolJaWgoECpVBYVFVEyIgiwl8OD0uYXmko9X7LG0GZq6Z2YmLBYLE2kLQh4SxVr+eNHq5KvSziw7ugtimfrCQV4bty4oVKpoqOjL5NWXl5uMBgWTF/0K3ji4uLgjEImRp4OmHJR79M7+U6hldywKW749Pd+WTKZDPVSuwIyQn8YUshFJ1ukh3oVXvrzTmsFGm7YJDdi+tvjiuTkZIpHp9MtmnTpQZDExsYCaWL0qTbhAOptTDm4/aQC9QJpu3/OPE9ISAhVb1ZWFngKLp0mefi3E53W8ivswqcJnmMZSUlJ4MnMzEQVS6dm+hVVX79+XZqcWCMmeBqSXXf6qUieyR0BOXK5nNIHYtIjVCtjLdJD8Cd4vNTkek1/41MskUjAA2bsH7o/275Bp4HyiF+f7OpwLI+oN4zgmdenp6eHHrNKGWOWEvvHkOj8xeFSav84+hQnJiaCBwWWlJTQ/dn2rfeajRJnq1JgSnJxOF5A8IRPzfNgpRbwQJ9mcj8bEp3WeBYTPJEvHb2LKB7oU1paypaB7t/f2Vwrce5TETyOJ4rsIgh9dgbO6rMYT8wsj8R5jQf4J+0iXzl4z+qDc1pWVkaPz7b/qMtce8G5Tymou+CCsLiYgGeX/zVq/4Cnu7ubHhPr1XTpIPQ0XnDmHcmxC5vkRb7a4l0iFovz8/M/nOdxt6UuyQX61BI8N0me57sDZOApLCxchEdB8fBRBU+QzT03wYsCz01cx8CTk5OTkZFB52fbB0/DRddZfXxKeZEvuWETewIIfRbl0Shimi8R+xl68viZJM9rjq8OV4+8vLzc3FwcebYMdP8nPRZceaA/6nU8WU7wnBsHT3p6OnikUumC9arMmOWpv+jCE2RR+nB8a6APeKAPjhg9Ptt+e50aPFgvnLL1R7UQn3tubAmeinSRmTxfpiRXHv864HnCGfAIhcK0tLTU1FTcMtgy0P3vmWZ5cH3D/ZEX9Zp7dmxvoIxJH3W6iDpf2HU8vsoO+0c4s9H3jlarxRQYOvT4bPud9RXYD9AHPOuP63lRM5zQUfAkJCTgFoDbXFdXFz2mWh5N+eP6wPNSkus1s9Gvke7zIf3uhkpSf0HNeacNJwz2ED901EdSZ7VazWYz2gXBG8rT4U+cR4kzz0tBrdcmf/MCt/f+aiqVkfGP6MQHNviY7IV/gccj5p17Fj14Q7kcynTJD+P6wPGUY7NhyqYAy6PBcbrbe/fvqNNxf0S9uKt+4VWx0c/8pW+ju4jx/xacR01qUEGsJ9ptgWXYbARPYOujoefvzUCf2FSR0XrZDTzahP1Gg7H+/jP80R2W6G/1L+GGjtpHvwHPwNDkEp7L/8msUdxNdbOqBLfi9+PeuvyJ8KTxtA0MrwxPSxV43MFTHbevt6OJFY+HqJZ7dnSL6M2mn+8ODE+xmsvk3FatJHiUAk3svgeseYwUz+ZfOgaGp5lSsBrXZ8d3pHmApzJmb087u8uIe7SBEzK8RfR286/3B0ZWhseYm3Dvmkevkq+O3oP/pVnV4i4yUjy2v3XWtbJ71GJKVJsr7pT99FBB8IyPsOPxIHiGHGL+tg16YLr7mCkFq3FT/vlOmSd4yoW7x0eesJrrLqzhnCF5gsHDbi5TIvB0kfqURu0eG2YX012ow3o5iN5+FfzQ1M5OWyaeystB968R+tyM3MWWxy1KyzkzOMczyJSC1XhVajC1XsURu54NsdsDbpF/fn36Cbl/uus7hljlZXLWXj3VJfPEeS8K/2GULU9EtW3wQ/uoF7ZBPab2ldFHJzulFTvpxE6q0zuYmJnGC24PXCzs/v1qK9rHo6+Y3NiOT48P4Y/trFX//0YBvMb5wETUWzW0eGkDI98MEQ3e3sDwvEwZHnxgeGJaOh0c8OyGFnMRbflhqYmYu8AwThkFMIdTRtIZllM+GOCM6fOR50JKmWJSIpB6EA0l0dKFr/66qsDHUOBfAAAA//8DAFBLAwQUAAAACABSf0pGhI+kftcCAAAhDgAAHgAAAGNoYXJ0L3RoZW1lL3RoZW1lT3ZlcnJpZGUxLnhtbO1X3WoUMRS+VvAdwtzbWWsVKd2W7vZP+0u7LfTy7Gx2J938DEmmde6kvRQEsYo3gndeiFpowZv6NKsVrdBXMLO1NanNUBZBhGVhmZzzfSfnJCf5yMjYQ0bRJpaKCF4Obg2UAoR5JBqEt8rBam3q5r0AKQ28AVRwXA4yrIKx0RvXR2BYx5jhRcOVpIGRicPVMJSDWOtkOAxVZNygBkSCufE1hWSgzVC2woaELROf0XCwVLobMiA8MCGvmZgRlSs5ESMOzEy32GySCJ96Q8v9C94UXPvwuZ/BhpBTBpQbuhYKmnCkswQ3ITKEKlBSlwTNkVasA5QAF8qYS4OlqdJt85//hrpfQ0F4HgWDFcKyR+pP+1meSEWSJLocPDCTBBbu5PDdyeE+Ojnc62wfdLY/dnZ2OtsffOwZ4C2bffzm6Y9Xj9D3/dfHu88LSMomfXn/+POnZwVobaOPXux9Pdg7evnk29tdH2dcQt3m1AjDCi3gLbQsGHDvVLgue6DVYiA2bZy3FHDIiT7KpI4dykIGFHzgCnYXeU0S3vCip9MNp4iVWKaa+NCzMXPQ80LQipD+YmfN1M4apbxVkItMbfAywKY3leqFtphME3OWCHjxMXZSX6KmU6CFOdYo94k2xj7uOiHEKZtEUijR1GidoAoQ/4LVSF1fzpwhzGxiBgVtAg5zDVUE9U40gTddOJiFpt7gmDorPQ2pBuavAhi14XOgY2/iK5mMnI1RWppkMBVosoGV8hIXZeaUMGuut4JumacZc+FSk7YHnucshA2fEO1qDCzx10F4bBPuq7bpdkBLQvtzEvbZOx2bTQNe3CVrBOsebpJVc+9f3ly5J5Xec4aFe+Yz2gR8Ns1IaGnPuRgRfjUxuiBDd/oy1LMMjUsC9Kri0wVfVXKqQjbI/6k4E5DyJczjvuD0BacvOH9LcLq3xz+QGUtVjOGU7z6SmC54U/12G4MZu8+60Z9QSwMEFAAGAAgAAAAhAPzwneC+AAAAMQEAABoAAABjaGFydC9fcmVscy9jaGFydC54bWwucmVsc4SPwQrCMBBE74L/EPZu03oQkSa9iNCTIPoBIdm2wTYJSRT79y6eLAged4d5M1M3r2lkT4zJeiegKkpg6LQ31vUCbtfTZg8sZeWMGr1DATMmaOR6VV9wVJlMabAhMaK4JGDIORw4T3rASaXCB3SkdD5OKtMZex6Uvqse+bYsdzx+M0AumKw1AmJrKmDXOVDyf7bvOqvx6PVjQpd/RPBMvfBMc6M1SGAVe8wCPu+lWBVUHLis+WKofAMAAP//AwBQSwMEFAAGAAgAAAAhAITsoQcTAQAAVAIAABMAAABbQ29udGVudF9UeXBlc10ueG1spJLNTsMwDMfvSLxDlCtq0nFACK3dgY8jcBgPYFK3jciXkmxsb4/brhKbNi5crMT23/7FznK1s4ZtMSbtXcUXouQMnfKNdl3FP9YvxT1nKYNrwHiHFd9j4qv6+mq53gdMjNQuVbzPOTxImVSPFpLwAR1FWh8tZLrGTgZQX9ChvC3LO6m8y+hykYcavF4+YQsbk9nzjtwTyacNnD1OeUOrims76Ae/PKuIaNKJBEIwWkGmt8mta064igOTIOWYk3od0g2BX+gwRI6Zfjc46N5omFE3yN4h5lewRC5VT+fJir+LnKH0basVNl5tLM1MNBG+aTnWiLHqjHu5baadoBztnLT4N8VRuZlBjn+i/gEAAP//AwBQSwMEFAAGAAgAAAAhABmqkvPRAAAAswEAAAsAAABfcmVscy8ucmVsc6yQy4oCMRBF9wP+Q6i9Xd0uRAbTbkRwK/oBNUl1d7DzIImif2+c2UyLMJtZFpc693DXm5sdxZVjMt5JaKoaBDvltXG9hNNxN1+BSJmcptE7lnDnBJt29rE+8Ei5PKXBhCQKxSUJQ87hEzGpgS2lygd2Jel8tJTLGXsMpM7UMy7qeonxNwPaCVPstYS41wsQx3sozX+zfdcZxVuvLpZdflOBxpbuAqTYc5agBooZLWtDP1FTfdkA+N6k+U+Tqeur0rdYVaZ7uuBk6vYBAAD//wMAUEsBAi0AFAAGAAgAAAAhAO+F9G9tBQAArREAAA8AAAAAAAAAAAAAAAAAAAAAAGNoYXJ0L2NoYXJ0LnhtbFBLAQItABQABgAIAAAAIQC/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=="/>
  <p:tag name="NUMBERFORMAT" val="0"/>
  <p:tag name="COLORTYPE" val="SCHEME"/>
  <p:tag name="LABELFORMAT" val="0"/>
  <p:tag name="DEFINEDCOLORS" val="3,6,10,45,32,50,13,4,9,55,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HARTFORMAT" val="UEsDBBQABgAIAAAAIQDvhfRvbQUAAK0RAAAPAAAAY2hhcnQvY2hhcnQueG1s3Fhtb9s2EP4+YP/B0HfHliy/ok7h2M02zGmCJm23faMpSuZMkRpJOXaH/fcdXyTLbpAWdQoMy5dQx+Pp7rmHd2e9er3LWWtLpKKCT4Pwohu0CMcioTybBu8frtujoKU04gligpNpsCcqeH354w+v8ASvkdT3BcKkBUa4muBpsNa6mHQ6Cq9JjtSFKAiHvVTIHGl4lFknkegRjOesE3W7g441EngD6BsM5Ijy6rz8mvMiTSkmC4HLnHDtvJCEIQ0IqDUtVHAJwSVIk3DcjVtbxKZBN+gYIUM8cwLC2+/vnVCKkickmQvJAcaGfo4nM6aJ5GBqLriGt/k4869CKkdyUxZtLPICnFtRRvXeugsOgu35WkAcrXfkr5JKoqYBDuMKCFh+BkVOsRRKpPoCLHYcClU2jNlhZ9SJfD4g2DCeKL1nxAUUdiMTbad+r3XhGjG2QnhjsGko16qHfXPwFAxzCjN5g4rbrTyfQqssnAZMh0FL72CVbGC1yiIji4wMVskGVghjyARo+EUlgX0nqXV6laRX6QCqTgeQdot+JelXkkElGQStNaN8A5kw/4JWKtjPTlCtHIPsHTBooFKLB6oZWRBGNEk89k5rS8ljb2HUpNC/NXhmBb8fC2Y8m+2ORAWQsyBY061P6cCSuoMnB8MpE0KaN+g1xRtOVJPOoFnvK5qQj5D8Z3SbKoYjX1BvqhRM6JkkyFhnaC9KbVY54iViy/p5dyMSHwpJMuJA2j8l9ECMLnrHf9Gbds8fc1ANL8JBNx73RtHQLuI3bctlPHn0WF6Mx+Gg8Td059fV9qg7Gg/7URjGPVM9eu4qnDoPUB7iWiHZW8xNLTVRwtOCSmcOC+bMZ1BjCiiaXsxKBWWFJG5zi+R+Lpioak/oxIrYTNLkmAZCJsSb90VN78x7lZbvSGquOGTfSiiHtqB/Sd+SDMpPxRp/KFmumLLnirvz7+7lKzTh4poydm4jgADQhPFzzRwcMogYi0ZC0hQu0FJVZfyb25WDWQF0FsK1eFySjPDkV7L3RPI5hJ0PCPqz6UFVXkE2R/otyj35fUYUyO+JfFJ+R6SpeZ/ZvipXK0bu6afPTS0JAqIsKRSBo2NkZwAwbsOqVUo6Df6evxn0e8NZ2F4MruftOB302+PFOGwPoyiex+O4P7q6+ufQmqBknowJX2hNYbMt9f3VAQxx2J+YsJ/2FYgMLlpCV06DqCYuRjaKJu+9CNA28fEyr2+EFcFpf6lqI+7tX0xdI0XfNXXN+DJUfKSJ9pUp7Nc+oMJnG++hGUGSHdfQ7hffb6IwisM4iv2J042BK2rQreoTVhNeflzKAM6ZrSQHxRPTCiNwITNoC0mBoXYIc3zLKb9BO+Obwf2gmNjWeMRJtLsTnqUrFwzk7jrX0HDN3DmHPjENfiIwniEG06wo4TYAszckqW9Vjv4U8gGa3g0MXc44tB1nDDw53eMwC7tNDWegFtYOcODag3B75oKfPde8TEFrPU6DQQ9I8FRlMwD7WmRGRFVNDi5bdb7tXlUOzKjyB5E+UvPkUPNViq3YjGXcybD2HAPpbZoq4itR2PUU4+KmZJoutwygbKQWHKtJBFfwaTbV/jVI8gyboBdT71dF28bB59nl2/ET7IKfTd+ZVzXj/h+sqsvLM6yyW1dEPxLiM7ZyD+Z6ATc8JWDVnBjN+gNVt5z5ZuopmVBVXMEvuI2a+WKhCsT9TYUusgDuqVuYeaDsnHCwGs5eDPr/1LDztbVB716onK1Esq9NnTNEwWCm9L39leq+QJxnrHiJsdEWUjRJSPoOYlSfoMWMXJ2DOdJvwqh3hyQyCuaTwjSoPycYHcttA7ZdHL6yXP4LAAD//wMAUEsDBBQABgAIAAAAIQC/uqyqxgYAADYbAAAWAAAAY2hhcnQvbWVkaWEvaW1hZ2UxLmJtcOyY2VNTVxzH6T/Q58700bpUpU0IQh+qD636UHcWK0slcQPZusBYBWULYYtEBBsFTSAJssomEAjUhJhAQCABBGVRAqKyCQi4UO1M+733AnNluAxXsdMHfkPOnJz8zu/3+X3POfdy73d7HD63Ic0B7QZ8OLOfT2w+Q48y46c2NsRnzv5ZtVUF/q8KPCetjTS1Wp2dnX3lypX4+Hh0PjYyMvf39yOz0Wikp0Z2MMAwCIMD3DCIzkohzaemUqBYxKcMefEV46Cq1JsL9b2NvW/Hxsaqq6v1en1VVVVfXx8wAAN/gLFCYlIbociK3ymZCj74oKWnOHJQE2etzVl3TGsXPmUX8WKbtyolJaWgoECpVBYVFVEyIgiwl8OD0uYXmko9X7LG0GZq6Z2YmLBYLE2kLQh4SxVr+eNHq5KvSziw7ugtimfrCQV4bty4oVKpoqOjL5NWXl5uMBgWTF/0K3ji4uLgjEImRp4OmHJR79M7+U6hldywKW749Pd+WTKZDPVSuwIyQn8YUshFJ1ukh3oVXvrzTmsFGm7YJDdi+tvjiuTkZIpHp9MtmnTpQZDExsYCaWL0qTbhAOptTDm4/aQC9QJpu3/OPE9ISAhVb1ZWFngKLp0mefi3E53W8ivswqcJnmMZSUlJ4MnMzEQVS6dm+hVVX79+XZqcWCMmeBqSXXf6qUieyR0BOXK5nNIHYtIjVCtjLdJD8Cd4vNTkek1/41MskUjAA2bsH7o/275Bp4HyiF+f7OpwLI+oN4zgmdenp6eHHrNKGWOWEvvHkOj8xeFSav84+hQnJiaCBwWWlJTQ/dn2rfeajRJnq1JgSnJxOF5A8IRPzfNgpRbwQJ9mcj8bEp3WeBYTPJEvHb2LKB7oU1paypaB7t/f2Vwrce5TETyOJ4rsIgh9dgbO6rMYT8wsj8R5jQf4J+0iXzl4z+qDc1pWVkaPz7b/qMtce8G5Tymou+CCsLiYgGeX/zVq/4Cnu7ubHhPr1XTpIPQ0XnDmHcmxC5vkRb7a4l0iFovz8/M/nOdxt6UuyQX61BI8N0me57sDZOApLCxchEdB8fBRBU+QzT03wYsCz01cx8CTk5OTkZFB52fbB0/DRddZfXxKeZEvuWETewIIfRbl0Shimi8R+xl68viZJM9rjq8OV4+8vLzc3FwcebYMdP8nPRZceaA/6nU8WU7wnBsHT3p6OnikUumC9arMmOWpv+jCE2RR+nB8a6APeKAPjhg9Ptt+e50aPFgvnLL1R7UQn3tubAmeinSRmTxfpiRXHv864HnCGfAIhcK0tLTU1FTcMtgy0P3vmWZ5cH3D/ZEX9Zp7dmxvoIxJH3W6iDpf2HU8vsoO+0c4s9H3jlarxRQYOvT4bPud9RXYD9AHPOuP63lRM5zQUfAkJCTgFoDbXFdXFz2mWh5N+eP6wPNSkus1s9Gvke7zIf3uhkpSf0HNeacNJwz2ED901EdSZ7VazWYz2gXBG8rT4U+cR4kzz0tBrdcmf/MCt/f+aiqVkfGP6MQHNviY7IV/gccj5p17Fj14Q7kcynTJD+P6wPGUY7NhyqYAy6PBcbrbe/fvqNNxf0S9uKt+4VWx0c/8pW+ju4jx/xacR01qUEGsJ9ptgWXYbARPYOujoefvzUCf2FSR0XrZDTzahP1Gg7H+/jP80R2W6G/1L+GGjtpHvwHPwNDkEp7L/8msUdxNdbOqBLfi9+PeuvyJ8KTxtA0MrwxPSxV43MFTHbevt6OJFY+HqJZ7dnSL6M2mn+8ODE+xmsvk3FatJHiUAk3svgeseYwUz+ZfOgaGp5lSsBrXZ8d3pHmApzJmb087u8uIe7SBEzK8RfR286/3B0ZWhseYm3Dvmkevkq+O3oP/pVnV4i4yUjy2v3XWtbJ71GJKVJsr7pT99FBB8IyPsOPxIHiGHGL+tg16YLr7mCkFq3FT/vlOmSd4yoW7x0eesJrrLqzhnCF5gsHDbi5TIvB0kfqURu0eG2YX012ow3o5iN5+FfzQ1M5OWyaeystB968R+tyM3MWWxy1KyzkzOMczyJSC1XhVajC1XsURu54NsdsDbpF/fn36Cbl/uus7hljlZXLWXj3VJfPEeS8K/2GULU9EtW3wQ/uoF7ZBPab2ldFHJzulFTvpxE6q0zuYmJnGC24PXCzs/v1qK9rHo6+Y3NiOT48P4Y/trFX//0YBvMb5wETUWzW0eGkDI98MEQ3e3sDwvEwZHnxgeGJaOh0c8OyGFnMRbflhqYmYu8AwThkFMIdTRtIZllM+GOCM6fOR50JKmWJSIpB6EA0l0dKFr/66qsDHUOBfAAAA//8DAFBLAwQUAAAACABSf0pGhI+kftcCAAAhDgAAHgAAAGNoYXJ0L3RoZW1lL3RoZW1lT3ZlcnJpZGUxLnhtbO1X3WoUMRS+VvAdwtzbWWsVKd2W7vZP+0u7LfTy7Gx2J938DEmmde6kvRQEsYo3gndeiFpowZv6NKsVrdBXMLO1NanNUBZBhGVhmZzzfSfnJCf5yMjYQ0bRJpaKCF4Obg2UAoR5JBqEt8rBam3q5r0AKQ28AVRwXA4yrIKx0RvXR2BYx5jhRcOVpIGRicPVMJSDWOtkOAxVZNygBkSCufE1hWSgzVC2woaELROf0XCwVLobMiA8MCGvmZgRlSs5ESMOzEy32GySCJ96Q8v9C94UXPvwuZ/BhpBTBpQbuhYKmnCkswQ3ITKEKlBSlwTNkVasA5QAF8qYS4OlqdJt85//hrpfQ0F4HgWDFcKyR+pP+1meSEWSJLocPDCTBBbu5PDdyeE+Ojnc62wfdLY/dnZ2OtsffOwZ4C2bffzm6Y9Xj9D3/dfHu88LSMomfXn/+POnZwVobaOPXux9Pdg7evnk29tdH2dcQt3m1AjDCi3gLbQsGHDvVLgue6DVYiA2bZy3FHDIiT7KpI4dykIGFHzgCnYXeU0S3vCip9MNp4iVWKaa+NCzMXPQ80LQipD+YmfN1M4apbxVkItMbfAywKY3leqFtphME3OWCHjxMXZSX6KmU6CFOdYo94k2xj7uOiHEKZtEUijR1GidoAoQ/4LVSF1fzpwhzGxiBgVtAg5zDVUE9U40gTddOJiFpt7gmDorPQ2pBuavAhi14XOgY2/iK5mMnI1RWppkMBVosoGV8hIXZeaUMGuut4JumacZc+FSk7YHnucshA2fEO1qDCzx10F4bBPuq7bpdkBLQvtzEvbZOx2bTQNe3CVrBOsebpJVc+9f3ly5J5Xec4aFe+Yz2gR8Ns1IaGnPuRgRfjUxuiBDd/oy1LMMjUsC9Kri0wVfVXKqQjbI/6k4E5DyJczjvuD0BacvOH9LcLq3xz+QGUtVjOGU7z6SmC54U/12G4MZu8+60Z9QSwMEFAAGAAgAAAAhAPzwneC+AAAAMQEAABoAAABjaGFydC9fcmVscy9jaGFydC54bWwucmVsc4SPwQrCMBBE74L/EPZu03oQkSa9iNCTIPoBIdm2wTYJSRT79y6eLAged4d5M1M3r2lkT4zJeiegKkpg6LQ31vUCbtfTZg8sZeWMGr1DATMmaOR6VV9wVJlMabAhMaK4JGDIORw4T3rASaXCB3SkdD5OKtMZex6Uvqse+bYsdzx+M0AumKw1AmJrKmDXOVDyf7bvOqvx6PVjQpd/RPBMvfBMc6M1SGAVe8wCPu+lWBVUHLis+WKofAMAAP//AwBQSwMEFAAGAAgAAAAhAITsoQcTAQAAVAIAABMAAABbQ29udGVudF9UeXBlc10ueG1spJLNTsMwDMfvSLxDlCtq0nFACK3dgY8jcBgPYFK3jciXkmxsb4/brhKbNi5crMT23/7FznK1s4ZtMSbtXcUXouQMnfKNdl3FP9YvxT1nKYNrwHiHFd9j4qv6+mq53gdMjNQuVbzPOTxImVSPFpLwAR1FWh8tZLrGTgZQX9ChvC3LO6m8y+hykYcavF4+YQsbk9nzjtwTyacNnD1OeUOrims76Ae/PKuIaNKJBEIwWkGmt8mta064igOTIOWYk3od0g2BX+gwRI6Zfjc46N5omFE3yN4h5lewRC5VT+fJir+LnKH0basVNl5tLM1MNBG+aTnWiLHqjHu5baadoBztnLT4N8VRuZlBjn+i/gEAAP//AwBQSwMEFAAGAAgAAAAhABmqkvPRAAAAswEAAAsAAABfcmVscy8ucmVsc6yQy4oCMRBF9wP+Q6i9Xd0uRAbTbkRwK/oBNUl1d7DzIImif2+c2UyLMJtZFpc693DXm5sdxZVjMt5JaKoaBDvltXG9hNNxN1+BSJmcptE7lnDnBJt29rE+8Ei5PKXBhCQKxSUJQ87hEzGpgS2lygd2Jel8tJTLGXsMpM7UMy7qeonxNwPaCVPstYS41wsQx3sozX+zfdcZxVuvLpZdflOBxpbuAqTYc5agBooZLWtDP1FTfdkA+N6k+U+Tqeur0rdYVaZ7uuBk6vYBAAD//wMAUEsBAi0AFAAGAAgAAAAhAO+F9G9tBQAArREAAA8AAAAAAAAAAAAAAAAAAAAAAGNoYXJ0L2NoYXJ0LnhtbFBLAQItABQABgAIAAAAIQC/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=="/>
  <p:tag name="NUMBERFORMAT" val="0"/>
  <p:tag name="COLORTYPE" val="SCHEME"/>
  <p:tag name="LABELFORMAT" val="0"/>
  <p:tag name="DEFINEDCOLORS" val="3,6,10,45,32,50,13,4,9,55,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FDF5DF480EC342D39ABCD60150B8B1BD&lt;/guid&gt;&#10;        &lt;description /&gt;&#10;        &lt;date&gt;12/5/2018 4:44:34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1DA0F389D1F24D95B10879905D51655A&lt;/guid&gt;&#10;            &lt;repollguid&gt;4A0679F511B748B1B7C38599A7635B9A&lt;/repollguid&gt;&#10;            &lt;sourceid&gt;43FE928EC3B74EBCB7DA9FD5A5E07E9D&lt;/sourceid&gt;&#10;            &lt;questiontext&gt;What organ is located in our skull (head)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68FF7A5940D54190931E07320E5FDA00&lt;/guid&gt;&#10;                    &lt;answertext&gt;Lungs&lt;/answertext&gt;&#10;                    &lt;valuetype&gt;0&lt;/valuetype&gt;&#10;                &lt;/answer&gt;&#10;                &lt;answer&gt;&#10;                    &lt;guid&gt;C050B1851EC44530B4B6D85F6AB82CB6&lt;/guid&gt;&#10;                    &lt;answertext&gt;kidneys&lt;/answertext&gt;&#10;                    &lt;valuetype&gt;0&lt;/valuetype&gt;&#10;                &lt;/answer&gt;&#10;                &lt;answer&gt;&#10;                    &lt;guid&gt;35C8810816E14CBE924832FC63AACBF0&lt;/guid&gt;&#10;                    &lt;answertext&gt;Brain &lt;/answertext&gt;&#10;                    &lt;valuetype&gt;0&lt;/valuetype&gt;&#10;                &lt;/answer&gt;&#10;                &lt;answer&gt;&#10;                    &lt;guid&gt;33D0467921F24768A6976F5D6E78FA18&lt;/guid&gt;&#10;                    &lt;answertext&gt;Stomach&lt;/answertext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LIVECHARTING" val="False"/>
  <p:tag name="AUTOOPENPOLL" val="True"/>
  <p:tag name="AUTOFORMATCHART" val="True"/>
  <p:tag name="HASRESULTS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HARTFORMAT" val="UEsDBBQABgAIAAAAIQDvhfRvbQUAAK0RAAAPAAAAY2hhcnQvY2hhcnQueG1s3Fhtb9s2EP4+YP/B0HfHliy/ok7h2M02zGmCJm23faMpSuZMkRpJOXaH/fcdXyTLbpAWdQoMy5dQx+Pp7rmHd2e9er3LWWtLpKKCT4Pwohu0CMcioTybBu8frtujoKU04gligpNpsCcqeH354w+v8ASvkdT3BcKkBUa4muBpsNa6mHQ6Cq9JjtSFKAiHvVTIHGl4lFknkegRjOesE3W7g441EngD6BsM5Ijy6rz8mvMiTSkmC4HLnHDtvJCEIQ0IqDUtVHAJwSVIk3DcjVtbxKZBN+gYIUM8cwLC2+/vnVCKkickmQvJAcaGfo4nM6aJ5GBqLriGt/k4869CKkdyUxZtLPICnFtRRvXeugsOgu35WkAcrXfkr5JKoqYBDuMKCFh+BkVOsRRKpPoCLHYcClU2jNlhZ9SJfD4g2DCeKL1nxAUUdiMTbad+r3XhGjG2QnhjsGko16qHfXPwFAxzCjN5g4rbrTyfQqssnAZMh0FL72CVbGC1yiIji4wMVskGVghjyARo+EUlgX0nqXV6laRX6QCqTgeQdot+JelXkkElGQStNaN8A5kw/4JWKtjPTlCtHIPsHTBooFKLB6oZWRBGNEk89k5rS8ljb2HUpNC/NXhmBb8fC2Y8m+2ORAWQsyBY061P6cCSuoMnB8MpE0KaN+g1xRtOVJPOoFnvK5qQj5D8Z3SbKoYjX1BvqhRM6JkkyFhnaC9KbVY54iViy/p5dyMSHwpJMuJA2j8l9ECMLnrHf9Gbds8fc1ANL8JBNx73RtHQLuI3bctlPHn0WF6Mx+Gg8Td059fV9qg7Gg/7URjGPVM9eu4qnDoPUB7iWiHZW8xNLTVRwtOCSmcOC+bMZ1BjCiiaXsxKBWWFJG5zi+R+Lpioak/oxIrYTNLkmAZCJsSb90VN78x7lZbvSGquOGTfSiiHtqB/Sd+SDMpPxRp/KFmumLLnirvz7+7lKzTh4poydm4jgADQhPFzzRwcMogYi0ZC0hQu0FJVZfyb25WDWQF0FsK1eFySjPDkV7L3RPI5hJ0PCPqz6UFVXkE2R/otyj35fUYUyO+JfFJ+R6SpeZ/ZvipXK0bu6afPTS0JAqIsKRSBo2NkZwAwbsOqVUo6Df6evxn0e8NZ2F4MruftOB302+PFOGwPoyiex+O4P7q6+ufQmqBknowJX2hNYbMt9f3VAQxx2J+YsJ/2FYgMLlpCV06DqCYuRjaKJu+9CNA28fEyr2+EFcFpf6lqI+7tX0xdI0XfNXXN+DJUfKSJ9pUp7Nc+oMJnG++hGUGSHdfQ7hffb6IwisM4iv2J042BK2rQreoTVhNeflzKAM6ZrSQHxRPTCiNwITNoC0mBoXYIc3zLKb9BO+Obwf2gmNjWeMRJtLsTnqUrFwzk7jrX0HDN3DmHPjENfiIwniEG06wo4TYAszckqW9Vjv4U8gGa3g0MXc44tB1nDDw53eMwC7tNDWegFtYOcODag3B75oKfPde8TEFrPU6DQQ9I8FRlMwD7WmRGRFVNDi5bdb7tXlUOzKjyB5E+UvPkUPNViq3YjGXcybD2HAPpbZoq4itR2PUU4+KmZJoutwygbKQWHKtJBFfwaTbV/jVI8gyboBdT71dF28bB59nl2/ET7IKfTd+ZVzXj/h+sqsvLM6yyW1dEPxLiM7ZyD+Z6ATc8JWDVnBjN+gNVt5z5ZuopmVBVXMEvuI2a+WKhCsT9TYUusgDuqVuYeaDsnHCwGs5eDPr/1LDztbVB716onK1Esq9NnTNEwWCm9L39leq+QJxnrHiJsdEWUjRJSPoOYlSfoMWMXJ2DOdJvwqh3hyQyCuaTwjSoPycYHcttA7ZdHL6yXP4LAAD//wMAUEsDBBQABgAIAAAAIQC/uqyqxgYAADYbAAAWAAAAY2hhcnQvbWVkaWEvaW1hZ2UxLmJtcOyY2VNTVxzH6T/Q58700bpUpU0IQh+qD636UHcWK0slcQPZusBYBWULYYtEBBsFTSAJssomEAjUhJhAQCABBGVRAqKyCQi4UO1M+733AnNluAxXsdMHfkPOnJz8zu/3+X3POfdy73d7HD63Ic0B7QZ8OLOfT2w+Q48y46c2NsRnzv5ZtVUF/q8KPCetjTS1Wp2dnX3lypX4+Hh0PjYyMvf39yOz0Wikp0Z2MMAwCIMD3DCIzkohzaemUqBYxKcMefEV46Cq1JsL9b2NvW/Hxsaqq6v1en1VVVVfXx8wAAN/gLFCYlIbociK3ymZCj74oKWnOHJQE2etzVl3TGsXPmUX8WKbtyolJaWgoECpVBYVFVEyIgiwl8OD0uYXmko9X7LG0GZq6Z2YmLBYLE2kLQh4SxVr+eNHq5KvSziw7ugtimfrCQV4bty4oVKpoqOjL5NWXl5uMBgWTF/0K3ji4uLgjEImRp4OmHJR79M7+U6hldywKW749Pd+WTKZDPVSuwIyQn8YUshFJ1ukh3oVXvrzTmsFGm7YJDdi+tvjiuTkZIpHp9MtmnTpQZDExsYCaWL0qTbhAOptTDm4/aQC9QJpu3/OPE9ISAhVb1ZWFngKLp0mefi3E53W8ivswqcJnmMZSUlJ4MnMzEQVS6dm+hVVX79+XZqcWCMmeBqSXXf6qUieyR0BOXK5nNIHYtIjVCtjLdJD8Cd4vNTkek1/41MskUjAA2bsH7o/275Bp4HyiF+f7OpwLI+oN4zgmdenp6eHHrNKGWOWEvvHkOj8xeFSav84+hQnJiaCBwWWlJTQ/dn2rfeajRJnq1JgSnJxOF5A8IRPzfNgpRbwQJ9mcj8bEp3WeBYTPJEvHb2LKB7oU1paypaB7t/f2Vwrce5TETyOJ4rsIgh9dgbO6rMYT8wsj8R5jQf4J+0iXzl4z+qDc1pWVkaPz7b/qMtce8G5Tymou+CCsLiYgGeX/zVq/4Cnu7ubHhPr1XTpIPQ0XnDmHcmxC5vkRb7a4l0iFovz8/M/nOdxt6UuyQX61BI8N0me57sDZOApLCxchEdB8fBRBU+QzT03wYsCz01cx8CTk5OTkZFB52fbB0/DRddZfXxKeZEvuWETewIIfRbl0Shimi8R+xl68viZJM9rjq8OV4+8vLzc3FwcebYMdP8nPRZceaA/6nU8WU7wnBsHT3p6OnikUumC9arMmOWpv+jCE2RR+nB8a6APeKAPjhg9Ptt+e50aPFgvnLL1R7UQn3tubAmeinSRmTxfpiRXHv864HnCGfAIhcK0tLTU1FTcMtgy0P3vmWZ5cH3D/ZEX9Zp7dmxvoIxJH3W6iDpf2HU8vsoO+0c4s9H3jlarxRQYOvT4bPud9RXYD9AHPOuP63lRM5zQUfAkJCTgFoDbXFdXFz2mWh5N+eP6wPNSkus1s9Gvke7zIf3uhkpSf0HNeacNJwz2ED901EdSZ7VazWYz2gXBG8rT4U+cR4kzz0tBrdcmf/MCt/f+aiqVkfGP6MQHNviY7IV/gccj5p17Fj14Q7kcynTJD+P6wPGUY7NhyqYAy6PBcbrbe/fvqNNxf0S9uKt+4VWx0c/8pW+ju4jx/xacR01qUEGsJ9ptgWXYbARPYOujoefvzUCf2FSR0XrZDTzahP1Gg7H+/jP80R2W6G/1L+GGjtpHvwHPwNDkEp7L/8msUdxNdbOqBLfi9+PeuvyJ8KTxtA0MrwxPSxV43MFTHbevt6OJFY+HqJZ7dnSL6M2mn+8ODE+xmsvk3FatJHiUAk3svgeseYwUz+ZfOgaGp5lSsBrXZ8d3pHmApzJmb087u8uIe7SBEzK8RfR286/3B0ZWhseYm3Dvmkevkq+O3oP/pVnV4i4yUjy2v3XWtbJ71GJKVJsr7pT99FBB8IyPsOPxIHiGHGL+tg16YLr7mCkFq3FT/vlOmSd4yoW7x0eesJrrLqzhnCF5gsHDbi5TIvB0kfqURu0eG2YX012ow3o5iN5+FfzQ1M5OWyaeystB968R+tyM3MWWxy1KyzkzOMczyJSC1XhVajC1XsURu54NsdsDbpF/fn36Cbl/uus7hljlZXLWXj3VJfPEeS8K/2GULU9EtW3wQ/uoF7ZBPab2ldFHJzulFTvpxE6q0zuYmJnGC24PXCzs/v1qK9rHo6+Y3NiOT48P4Y/trFX//0YBvMb5wETUWzW0eGkDI98MEQ3e3sDwvEwZHnxgeGJaOh0c8OyGFnMRbflhqYmYu8AwThkFMIdTRtIZllM+GOCM6fOR50JKmWJSIpB6EA0l0dKFr/66qsDHUOBfAAAA//8DAFBLAwQUAAAACABSf0pGhI+kftcCAAAhDgAAHgAAAGNoYXJ0L3RoZW1lL3RoZW1lT3ZlcnJpZGUxLnhtbO1X3WoUMRS+VvAdwtzbWWsVKd2W7vZP+0u7LfTy7Gx2J938DEmmde6kvRQEsYo3gndeiFpowZv6NKsVrdBXMLO1NanNUBZBhGVhmZzzfSfnJCf5yMjYQ0bRJpaKCF4Obg2UAoR5JBqEt8rBam3q5r0AKQ28AVRwXA4yrIKx0RvXR2BYx5jhRcOVpIGRicPVMJSDWOtkOAxVZNygBkSCufE1hWSgzVC2woaELROf0XCwVLobMiA8MCGvmZgRlSs5ESMOzEy32GySCJ96Q8v9C94UXPvwuZ/BhpBTBpQbuhYKmnCkswQ3ITKEKlBSlwTNkVasA5QAF8qYS4OlqdJt85//hrpfQ0F4HgWDFcKyR+pP+1meSEWSJLocPDCTBBbu5PDdyeE+Ojnc62wfdLY/dnZ2OtsffOwZ4C2bffzm6Y9Xj9D3/dfHu88LSMomfXn/+POnZwVobaOPXux9Pdg7evnk29tdH2dcQt3m1AjDCi3gLbQsGHDvVLgue6DVYiA2bZy3FHDIiT7KpI4dykIGFHzgCnYXeU0S3vCip9MNp4iVWKaa+NCzMXPQ80LQipD+YmfN1M4apbxVkItMbfAywKY3leqFtphME3OWCHjxMXZSX6KmU6CFOdYo94k2xj7uOiHEKZtEUijR1GidoAoQ/4LVSF1fzpwhzGxiBgVtAg5zDVUE9U40gTddOJiFpt7gmDorPQ2pBuavAhi14XOgY2/iK5mMnI1RWppkMBVosoGV8hIXZeaUMGuut4JumacZc+FSk7YHnucshA2fEO1qDCzx10F4bBPuq7bpdkBLQvtzEvbZOx2bTQNe3CVrBOsebpJVc+9f3ly5J5Xec4aFe+Yz2gR8Ns1IaGnPuRgRfjUxuiBDd/oy1LMMjUsC9Kri0wVfVXKqQjbI/6k4E5DyJczjvuD0BacvOH9LcLq3xz+QGUtVjOGU7z6SmC54U/12G4MZu8+60Z9QSwMEFAAGAAgAAAAhAPzwneC+AAAAMQEAABoAAABjaGFydC9fcmVscy9jaGFydC54bWwucmVsc4SPwQrCMBBE74L/EPZu03oQkSa9iNCTIPoBIdm2wTYJSRT79y6eLAged4d5M1M3r2lkT4zJeiegKkpg6LQ31vUCbtfTZg8sZeWMGr1DATMmaOR6VV9wVJlMabAhMaK4JGDIORw4T3rASaXCB3SkdD5OKtMZex6Uvqse+bYsdzx+M0AumKw1AmJrKmDXOVDyf7bvOqvx6PVjQpd/RPBMvfBMc6M1SGAVe8wCPu+lWBVUHLis+WKofAMAAP//AwBQSwMEFAAGAAgAAAAhAITsoQcTAQAAVAIAABMAAABbQ29udGVudF9UeXBlc10ueG1spJLNTsMwDMfvSLxDlCtq0nFACK3dgY8jcBgPYFK3jciXkmxsb4/brhKbNi5crMT23/7FznK1s4ZtMSbtXcUXouQMnfKNdl3FP9YvxT1nKYNrwHiHFd9j4qv6+mq53gdMjNQuVbzPOTxImVSPFpLwAR1FWh8tZLrGTgZQX9ChvC3LO6m8y+hykYcavF4+YQsbk9nzjtwTyacNnD1OeUOrims76Ae/PKuIaNKJBEIwWkGmt8mta064igOTIOWYk3od0g2BX+gwRI6Zfjc46N5omFE3yN4h5lewRC5VT+fJir+LnKH0basVNl5tLM1MNBG+aTnWiLHqjHu5baadoBztnLT4N8VRuZlBjn+i/gEAAP//AwBQSwMEFAAGAAgAAAAhABmqkvPRAAAAswEAAAsAAABfcmVscy8ucmVsc6yQy4oCMRBF9wP+Q6i9Xd0uRAbTbkRwK/oBNUl1d7DzIImif2+c2UyLMJtZFpc693DXm5sdxZVjMt5JaKoaBDvltXG9hNNxN1+BSJmcptE7lnDnBJt29rE+8Ei5PKXBhCQKxSUJQ87hEzGpgS2lygd2Jel8tJTLGXsMpM7UMy7qeonxNwPaCVPstYS41wsQx3sozX+zfdcZxVuvLpZdflOBxpbuAqTYc5agBooZLWtDP1FTfdkA+N6k+U+Tqeur0rdYVaZ7uuBk6vYBAAD//wMAUEsBAi0AFAAGAAgAAAAhAO+F9G9tBQAArREAAA8AAAAAAAAAAAAAAAAAAAAAAGNoYXJ0L2NoYXJ0LnhtbFBLAQItABQABgAIAAAAIQC/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=="/>
  <p:tag name="NUMBERFORMAT" val="0"/>
  <p:tag name="COLORTYPE" val="SCHEME"/>
  <p:tag name="LABELFORMAT" val="0"/>
  <p:tag name="DEFINEDCOLORS" val="3,6,10,45,32,50,13,4,9,55,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FDF5DF480EC342D39ABCD60150B8B1BD&lt;/guid&gt;&#10;        &lt;description /&gt;&#10;        &lt;date&gt;12/5/2018 4:44:34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1DA0F389D1F24D95B10879905D51655A&lt;/guid&gt;&#10;            &lt;repollguid&gt;4A0679F511B748B1B7C38599A7635B9A&lt;/repollguid&gt;&#10;            &lt;sourceid&gt;43FE928EC3B74EBCB7DA9FD5A5E07E9D&lt;/sourceid&gt;&#10;            &lt;questiontext&gt;What organ is located in our skull (head)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68FF7A5940D54190931E07320E5FDA00&lt;/guid&gt;&#10;                    &lt;answertext&gt;Lungs&lt;/answertext&gt;&#10;                    &lt;valuetype&gt;0&lt;/valuetype&gt;&#10;                &lt;/answer&gt;&#10;                &lt;answer&gt;&#10;                    &lt;guid&gt;C050B1851EC44530B4B6D85F6AB82CB6&lt;/guid&gt;&#10;                    &lt;answertext&gt;kidneys&lt;/answertext&gt;&#10;                    &lt;valuetype&gt;0&lt;/valuetype&gt;&#10;                &lt;/answer&gt;&#10;                &lt;answer&gt;&#10;                    &lt;guid&gt;35C8810816E14CBE924832FC63AACBF0&lt;/guid&gt;&#10;                    &lt;answertext&gt;Brain &lt;/answertext&gt;&#10;                    &lt;valuetype&gt;0&lt;/valuetype&gt;&#10;                &lt;/answer&gt;&#10;                &lt;answer&gt;&#10;                    &lt;guid&gt;33D0467921F24768A6976F5D6E78FA18&lt;/guid&gt;&#10;                    &lt;answertext&gt;Stomach&lt;/answertext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LIVECHARTING" val="False"/>
  <p:tag name="AUTOOPENPOLL" val="True"/>
  <p:tag name="AUTOFORMATCHART" val="True"/>
  <p:tag name="HASRESULTS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HARTFORMAT" val="UEsDBBQABgAIAAAAIQDvhfRvbQUAAK0RAAAPAAAAY2hhcnQvY2hhcnQueG1s3Fhtb9s2EP4+YP/B0HfHliy/ok7h2M02zGmCJm23faMpSuZMkRpJOXaH/fcdXyTLbpAWdQoMy5dQx+Pp7rmHd2e9er3LWWtLpKKCT4Pwohu0CMcioTybBu8frtujoKU04gligpNpsCcqeH354w+v8ASvkdT3BcKkBUa4muBpsNa6mHQ6Cq9JjtSFKAiHvVTIHGl4lFknkegRjOesE3W7g441EngD6BsM5Ijy6rz8mvMiTSkmC4HLnHDtvJCEIQ0IqDUtVHAJwSVIk3DcjVtbxKZBN+gYIUM8cwLC2+/vnVCKkickmQvJAcaGfo4nM6aJ5GBqLriGt/k4869CKkdyUxZtLPICnFtRRvXeugsOgu35WkAcrXfkr5JKoqYBDuMKCFh+BkVOsRRKpPoCLHYcClU2jNlhZ9SJfD4g2DCeKL1nxAUUdiMTbad+r3XhGjG2QnhjsGko16qHfXPwFAxzCjN5g4rbrTyfQqssnAZMh0FL72CVbGC1yiIji4wMVskGVghjyARo+EUlgX0nqXV6laRX6QCqTgeQdot+JelXkkElGQStNaN8A5kw/4JWKtjPTlCtHIPsHTBooFKLB6oZWRBGNEk89k5rS8ljb2HUpNC/NXhmBb8fC2Y8m+2ORAWQsyBY061P6cCSuoMnB8MpE0KaN+g1xRtOVJPOoFnvK5qQj5D8Z3SbKoYjX1BvqhRM6JkkyFhnaC9KbVY54iViy/p5dyMSHwpJMuJA2j8l9ECMLnrHf9Gbds8fc1ANL8JBNx73RtHQLuI3bctlPHn0WF6Mx+Gg8Td059fV9qg7Gg/7URjGPVM9eu4qnDoPUB7iWiHZW8xNLTVRwtOCSmcOC+bMZ1BjCiiaXsxKBWWFJG5zi+R+Lpioak/oxIrYTNLkmAZCJsSb90VN78x7lZbvSGquOGTfSiiHtqB/Sd+SDMpPxRp/KFmumLLnirvz7+7lKzTh4poydm4jgADQhPFzzRwcMogYi0ZC0hQu0FJVZfyb25WDWQF0FsK1eFySjPDkV7L3RPI5hJ0PCPqz6UFVXkE2R/otyj35fUYUyO+JfFJ+R6SpeZ/ZvipXK0bu6afPTS0JAqIsKRSBo2NkZwAwbsOqVUo6Df6evxn0e8NZ2F4MruftOB302+PFOGwPoyiex+O4P7q6+ufQmqBknowJX2hNYbMt9f3VAQxx2J+YsJ/2FYgMLlpCV06DqCYuRjaKJu+9CNA28fEyr2+EFcFpf6lqI+7tX0xdI0XfNXXN+DJUfKSJ9pUp7Nc+oMJnG++hGUGSHdfQ7hffb6IwisM4iv2J042BK2rQreoTVhNeflzKAM6ZrSQHxRPTCiNwITNoC0mBoXYIc3zLKb9BO+Obwf2gmNjWeMRJtLsTnqUrFwzk7jrX0HDN3DmHPjENfiIwniEG06wo4TYAszckqW9Vjv4U8gGa3g0MXc44tB1nDDw53eMwC7tNDWegFtYOcODag3B75oKfPde8TEFrPU6DQQ9I8FRlMwD7WmRGRFVNDi5bdb7tXlUOzKjyB5E+UvPkUPNViq3YjGXcybD2HAPpbZoq4itR2PUU4+KmZJoutwygbKQWHKtJBFfwaTbV/jVI8gyboBdT71dF28bB59nl2/ET7IKfTd+ZVzXj/h+sqsvLM6yyW1dEPxLiM7ZyD+Z6ATc8JWDVnBjN+gNVt5z5ZuopmVBVXMEvuI2a+WKhCsT9TYUusgDuqVuYeaDsnHCwGs5eDPr/1LDztbVB716onK1Esq9NnTNEwWCm9L39leq+QJxnrHiJsdEWUjRJSPoOYlSfoMWMXJ2DOdJvwqh3hyQyCuaTwjSoPycYHcttA7ZdHL6yXP4LAAD//wMAUEsDBBQABgAIAAAAIQC/uqyqxgYAADYbAAAWAAAAY2hhcnQvbWVkaWEvaW1hZ2UxLmJtcOyY2VNTVxzH6T/Q58700bpUpU0IQh+qD636UHcWK0slcQPZusBYBWULYYtEBBsFTSAJssomEAjUhJhAQCABBGVRAqKyCQi4UO1M+733AnNluAxXsdMHfkPOnJz8zu/3+X3POfdy73d7HD63Ic0B7QZ8OLOfT2w+Q48y46c2NsRnzv5ZtVUF/q8KPCetjTS1Wp2dnX3lypX4+Hh0PjYyMvf39yOz0Wikp0Z2MMAwCIMD3DCIzkohzaemUqBYxKcMefEV46Cq1JsL9b2NvW/Hxsaqq6v1en1VVVVfXx8wAAN/gLFCYlIbociK3ymZCj74oKWnOHJQE2etzVl3TGsXPmUX8WKbtyolJaWgoECpVBYVFVEyIgiwl8OD0uYXmko9X7LG0GZq6Z2YmLBYLE2kLQh4SxVr+eNHq5KvSziw7ugtimfrCQV4bty4oVKpoqOjL5NWXl5uMBgWTF/0K3ji4uLgjEImRp4OmHJR79M7+U6hldywKW749Pd+WTKZDPVSuwIyQn8YUshFJ1ukh3oVXvrzTmsFGm7YJDdi+tvjiuTkZIpHp9MtmnTpQZDExsYCaWL0qTbhAOptTDm4/aQC9QJpu3/OPE9ISAhVb1ZWFngKLp0mefi3E53W8ivswqcJnmMZSUlJ4MnMzEQVS6dm+hVVX79+XZqcWCMmeBqSXXf6qUieyR0BOXK5nNIHYtIjVCtjLdJD8Cd4vNTkek1/41MskUjAA2bsH7o/275Bp4HyiF+f7OpwLI+oN4zgmdenp6eHHrNKGWOWEvvHkOj8xeFSav84+hQnJiaCBwWWlJTQ/dn2rfeajRJnq1JgSnJxOF5A8IRPzfNgpRbwQJ9mcj8bEp3WeBYTPJEvHb2LKB7oU1paypaB7t/f2Vwrce5TETyOJ4rsIgh9dgbO6rMYT8wsj8R5jQf4J+0iXzl4z+qDc1pWVkaPz7b/qMtce8G5Tymou+CCsLiYgGeX/zVq/4Cnu7ubHhPr1XTpIPQ0XnDmHcmxC5vkRb7a4l0iFovz8/M/nOdxt6UuyQX61BI8N0me57sDZOApLCxchEdB8fBRBU+QzT03wYsCz01cx8CTk5OTkZFB52fbB0/DRddZfXxKeZEvuWETewIIfRbl0Shimi8R+xl68viZJM9rjq8OV4+8vLzc3FwcebYMdP8nPRZceaA/6nU8WU7wnBsHT3p6OnikUumC9arMmOWpv+jCE2RR+nB8a6APeKAPjhg9Ptt+e50aPFgvnLL1R7UQn3tubAmeinSRmTxfpiRXHv864HnCGfAIhcK0tLTU1FTcMtgy0P3vmWZ5cH3D/ZEX9Zp7dmxvoIxJH3W6iDpf2HU8vsoO+0c4s9H3jlarxRQYOvT4bPud9RXYD9AHPOuP63lRM5zQUfAkJCTgFoDbXFdXFz2mWh5N+eP6wPNSkus1s9Gvke7zIf3uhkpSf0HNeacNJwz2ED901EdSZ7VazWYz2gXBG8rT4U+cR4kzz0tBrdcmf/MCt/f+aiqVkfGP6MQHNviY7IV/gccj5p17Fj14Q7kcynTJD+P6wPGUY7NhyqYAy6PBcbrbe/fvqNNxf0S9uKt+4VWx0c/8pW+ju4jx/xacR01qUEGsJ9ptgWXYbARPYOujoefvzUCf2FSR0XrZDTzahP1Gg7H+/jP80R2W6G/1L+GGjtpHvwHPwNDkEp7L/8msUdxNdbOqBLfi9+PeuvyJ8KTxtA0MrwxPSxV43MFTHbevt6OJFY+HqJZ7dnSL6M2mn+8ODE+xmsvk3FatJHiUAk3svgeseYwUz+ZfOgaGp5lSsBrXZ8d3pHmApzJmb087u8uIe7SBEzK8RfR286/3B0ZWhseYm3Dvmkevkq+O3oP/pVnV4i4yUjy2v3XWtbJ71GJKVJsr7pT99FBB8IyPsOPxIHiGHGL+tg16YLr7mCkFq3FT/vlOmSd4yoW7x0eesJrrLqzhnCF5gsHDbi5TIvB0kfqURu0eG2YX012ow3o5iN5+FfzQ1M5OWyaeystB968R+tyM3MWWxy1KyzkzOMczyJSC1XhVajC1XsURu54NsdsDbpF/fn36Cbl/uus7hljlZXLWXj3VJfPEeS8K/2GULU9EtW3wQ/uoF7ZBPab2ldFHJzulFTvpxE6q0zuYmJnGC24PXCzs/v1qK9rHo6+Y3NiOT48P4Y/trFX//0YBvMb5wETUWzW0eGkDI98MEQ3e3sDwvEwZHnxgeGJaOh0c8OyGFnMRbflhqYmYu8AwThkFMIdTRtIZllM+GOCM6fOR50JKmWJSIpB6EA0l0dKFr/66qsDHUOBfAAAA//8DAFBLAwQUAAAACABSf0pGhI+kftcCAAAhDgAAHgAAAGNoYXJ0L3RoZW1lL3RoZW1lT3ZlcnJpZGUxLnhtbO1X3WoUMRS+VvAdwtzbWWsVKd2W7vZP+0u7LfTy7Gx2J938DEmmde6kvRQEsYo3gndeiFpowZv6NKsVrdBXMLO1NanNUBZBhGVhmZzzfSfnJCf5yMjYQ0bRJpaKCF4Obg2UAoR5JBqEt8rBam3q5r0AKQ28AVRwXA4yrIKx0RvXR2BYx5jhRcOVpIGRicPVMJSDWOtkOAxVZNygBkSCufE1hWSgzVC2woaELROf0XCwVLobMiA8MCGvmZgRlSs5ESMOzEy32GySCJ96Q8v9C94UXPvwuZ/BhpBTBpQbuhYKmnCkswQ3ITKEKlBSlwTNkVasA5QAF8qYS4OlqdJt85//hrpfQ0F4HgWDFcKyR+pP+1meSEWSJLocPDCTBBbu5PDdyeE+Ojnc62wfdLY/dnZ2OtsffOwZ4C2bffzm6Y9Xj9D3/dfHu88LSMomfXn/+POnZwVobaOPXux9Pdg7evnk29tdH2dcQt3m1AjDCi3gLbQsGHDvVLgue6DVYiA2bZy3FHDIiT7KpI4dykIGFHzgCnYXeU0S3vCip9MNp4iVWKaa+NCzMXPQ80LQipD+YmfN1M4apbxVkItMbfAywKY3leqFtphME3OWCHjxMXZSX6KmU6CFOdYo94k2xj7uOiHEKZtEUijR1GidoAoQ/4LVSF1fzpwhzGxiBgVtAg5zDVUE9U40gTddOJiFpt7gmDorPQ2pBuavAhi14XOgY2/iK5mMnI1RWppkMBVosoGV8hIXZeaUMGuut4JumacZc+FSk7YHnucshA2fEO1qDCzx10F4bBPuq7bpdkBLQvtzEvbZOx2bTQNe3CVrBOsebpJVc+9f3ly5J5Xec4aFe+Yz2gR8Ns1IaGnPuRgRfjUxuiBDd/oy1LMMjUsC9Kri0wVfVXKqQjbI/6k4E5DyJczjvuD0BacvOH9LcLq3xz+QGUtVjOGU7z6SmC54U/12G4MZu8+60Z9QSwMEFAAGAAgAAAAhAPzwneC+AAAAMQEAABoAAABjaGFydC9fcmVscy9jaGFydC54bWwucmVsc4SPwQrCMBBE74L/EPZu03oQkSa9iNCTIPoBIdm2wTYJSRT79y6eLAged4d5M1M3r2lkT4zJeiegKkpg6LQ31vUCbtfTZg8sZeWMGr1DATMmaOR6VV9wVJlMabAhMaK4JGDIORw4T3rASaXCB3SkdD5OKtMZex6Uvqse+bYsdzx+M0AumKw1AmJrKmDXOVDyf7bvOqvx6PVjQpd/RPBMvfBMc6M1SGAVe8wCPu+lWBVUHLis+WKofAMAAP//AwBQSwMEFAAGAAgAAAAhAITsoQcTAQAAVAIAABMAAABbQ29udGVudF9UeXBlc10ueG1spJLNTsMwDMfvSLxDlCtq0nFACK3dgY8jcBgPYFK3jciXkmxsb4/brhKbNi5crMT23/7FznK1s4ZtMSbtXcUXouQMnfKNdl3FP9YvxT1nKYNrwHiHFd9j4qv6+mq53gdMjNQuVbzPOTxImVSPFpLwAR1FWh8tZLrGTgZQX9ChvC3LO6m8y+hykYcavF4+YQsbk9nzjtwTyacNnD1OeUOrims76Ae/PKuIaNKJBEIwWkGmt8mta064igOTIOWYk3od0g2BX+gwRI6Zfjc46N5omFE3yN4h5lewRC5VT+fJir+LnKH0basVNl5tLM1MNBG+aTnWiLHqjHu5baadoBztnLT4N8VRuZlBjn+i/gEAAP//AwBQSwMEFAAGAAgAAAAhABmqkvPRAAAAswEAAAsAAABfcmVscy8ucmVsc6yQy4oCMRBF9wP+Q6i9Xd0uRAbTbkRwK/oBNUl1d7DzIImif2+c2UyLMJtZFpc693DXm5sdxZVjMt5JaKoaBDvltXG9hNNxN1+BSJmcptE7lnDnBJt29rE+8Ei5PKXBhCQKxSUJQ87hEzGpgS2lygd2Jel8tJTLGXsMpM7UMy7qeonxNwPaCVPstYS41wsQx3sozX+zfdcZxVuvLpZdflOBxpbuAqTYc5agBooZLWtDP1FTfdkA+N6k+U+Tqeur0rdYVaZ7uuBk6vYBAAD//wMAUEsBAi0AFAAGAAgAAAAhAO+F9G9tBQAArREAAA8AAAAAAAAAAAAAAAAAAAAAAGNoYXJ0L2NoYXJ0LnhtbFBLAQItABQABgAIAAAAIQC/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=="/>
  <p:tag name="NUMBERFORMAT" val="0"/>
  <p:tag name="COLORTYPE" val="SCHEME"/>
  <p:tag name="LABELFORMAT" val="0"/>
  <p:tag name="DEFINEDCOLORS" val="3,6,10,45,32,50,13,4,9,55,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46EE34FCCA3D419F78902AA5F1A70F" ma:contentTypeVersion="12" ma:contentTypeDescription="Create a new document." ma:contentTypeScope="" ma:versionID="c9ed7a6f8a07027933903dca5b597b6e">
  <xsd:schema xmlns:xsd="http://www.w3.org/2001/XMLSchema" xmlns:xs="http://www.w3.org/2001/XMLSchema" xmlns:p="http://schemas.microsoft.com/office/2006/metadata/properties" xmlns:ns2="a43410e6-35a1-4351-a940-33e45c1f74a6" xmlns:ns3="6a8cfbb9-3c71-464a-b11d-7048d50cec72" targetNamespace="http://schemas.microsoft.com/office/2006/metadata/properties" ma:root="true" ma:fieldsID="b743447d8a34f967d82b9b9b6bb0b3fe" ns2:_="" ns3:_="">
    <xsd:import namespace="a43410e6-35a1-4351-a940-33e45c1f74a6"/>
    <xsd:import namespace="6a8cfbb9-3c71-464a-b11d-7048d50cec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3410e6-35a1-4351-a940-33e45c1f74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8cfbb9-3c71-464a-b11d-7048d50cec7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a8cfbb9-3c71-464a-b11d-7048d50cec72">
      <UserInfo>
        <DisplayName/>
        <AccountId xsi:nil="true"/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3B14003-A35C-402B-B3FB-907E55BEEF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3410e6-35a1-4351-a940-33e45c1f74a6"/>
    <ds:schemaRef ds:uri="6a8cfbb9-3c71-464a-b11d-7048d50cec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0193729-2038-4B67-870C-717D64068F0C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a43410e6-35a1-4351-a940-33e45c1f74a6"/>
    <ds:schemaRef ds:uri="http://purl.org/dc/elements/1.1/"/>
    <ds:schemaRef ds:uri="http://schemas.microsoft.com/office/2006/metadata/properties"/>
    <ds:schemaRef ds:uri="http://purl.org/dc/terms/"/>
    <ds:schemaRef ds:uri="6a8cfbb9-3c71-464a-b11d-7048d50cec7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0A251ED-9A7E-4D72-BAED-F3CF944B061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960</Words>
  <Application>Microsoft Office PowerPoint</Application>
  <PresentationFormat>Widescreen</PresentationFormat>
  <Paragraphs>156</Paragraphs>
  <Slides>35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What would you feel if someone stuck a finger into your brain and waggled it about?</vt:lpstr>
      <vt:lpstr>How much of your brain is water?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does the brain send messages?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thin is a neuron?</vt:lpstr>
      <vt:lpstr>PowerPoint Presentation</vt:lpstr>
      <vt:lpstr>How long is the longest group of neurons in the body?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Elena Toma</dc:creator>
  <cp:lastModifiedBy>Elena Toma</cp:lastModifiedBy>
  <cp:revision>6</cp:revision>
  <dcterms:created xsi:type="dcterms:W3CDTF">2019-11-25T12:13:34Z</dcterms:created>
  <dcterms:modified xsi:type="dcterms:W3CDTF">2020-04-03T16:55:19Z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0x0101005646EE34FCCA3D419F78902AA5F1A70F</vt:lpwstr>
  </property>
  <property fmtid="{D5CDD505-2E9C-101B-9397-08002B2CF9AE}" pid="3" name="Order">
    <vt:r8>2233300</vt:r8>
  </property>
  <property fmtid="{D5CDD505-2E9C-101B-9397-08002B2CF9AE}" pid="4" name="ComplianceAssetId">
    <vt:lpwstr/>
  </property>
</Properties>
</file>